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9"/>
  </p:notesMasterIdLst>
  <p:sldIdLst>
    <p:sldId id="256" r:id="rId2"/>
    <p:sldId id="258" r:id="rId3"/>
    <p:sldId id="257" r:id="rId4"/>
    <p:sldId id="259" r:id="rId5"/>
    <p:sldId id="274" r:id="rId6"/>
    <p:sldId id="280" r:id="rId7"/>
    <p:sldId id="276" r:id="rId8"/>
    <p:sldId id="278" r:id="rId9"/>
    <p:sldId id="279" r:id="rId10"/>
    <p:sldId id="277" r:id="rId11"/>
    <p:sldId id="281" r:id="rId12"/>
    <p:sldId id="260" r:id="rId13"/>
    <p:sldId id="262" r:id="rId14"/>
    <p:sldId id="263" r:id="rId15"/>
    <p:sldId id="264" r:id="rId16"/>
    <p:sldId id="265" r:id="rId17"/>
    <p:sldId id="266" r:id="rId18"/>
    <p:sldId id="267" r:id="rId19"/>
    <p:sldId id="268" r:id="rId20"/>
    <p:sldId id="293" r:id="rId21"/>
    <p:sldId id="270" r:id="rId22"/>
    <p:sldId id="292" r:id="rId23"/>
    <p:sldId id="282" r:id="rId24"/>
    <p:sldId id="283" r:id="rId25"/>
    <p:sldId id="269" r:id="rId26"/>
    <p:sldId id="294" r:id="rId27"/>
    <p:sldId id="271" r:id="rId28"/>
    <p:sldId id="272" r:id="rId29"/>
    <p:sldId id="284" r:id="rId30"/>
    <p:sldId id="285" r:id="rId31"/>
    <p:sldId id="286" r:id="rId32"/>
    <p:sldId id="287" r:id="rId33"/>
    <p:sldId id="289" r:id="rId34"/>
    <p:sldId id="288" r:id="rId35"/>
    <p:sldId id="290" r:id="rId36"/>
    <p:sldId id="291" r:id="rId37"/>
    <p:sldId id="27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9810C2"/>
    <a:srgbClr val="5C0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3232" autoAdjust="0"/>
  </p:normalViewPr>
  <p:slideViewPr>
    <p:cSldViewPr snapToGrid="0">
      <p:cViewPr varScale="1">
        <p:scale>
          <a:sx n="45" d="100"/>
          <a:sy n="45" d="100"/>
        </p:scale>
        <p:origin x="212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6600D-4AE1-43DE-9AF6-925D8BAB8A9A}" type="datetimeFigureOut">
              <a:rPr lang="en-IE" smtClean="0"/>
              <a:t>25/07/2016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9D75B-FE3F-46F0-9F16-08CEF32DDCDE}" type="slidenum">
              <a:rPr lang="en-IE" smtClean="0"/>
              <a:t>‹#›</a:t>
            </a:fld>
            <a:endParaRPr lang="en-IE"/>
          </a:p>
        </p:txBody>
      </p:sp>
    </p:spTree>
    <p:extLst>
      <p:ext uri="{BB962C8B-B14F-4D97-AF65-F5344CB8AC3E}">
        <p14:creationId xmlns:p14="http://schemas.microsoft.com/office/powerpoint/2010/main" val="112789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799D75B-FE3F-46F0-9F16-08CEF32DDCDE}" type="slidenum">
              <a:rPr lang="en-IE" smtClean="0"/>
              <a:t>1</a:t>
            </a:fld>
            <a:endParaRPr lang="en-IE"/>
          </a:p>
        </p:txBody>
      </p:sp>
    </p:spTree>
    <p:extLst>
      <p:ext uri="{BB962C8B-B14F-4D97-AF65-F5344CB8AC3E}">
        <p14:creationId xmlns:p14="http://schemas.microsoft.com/office/powerpoint/2010/main" val="428815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Hands off, eyes on means giving the ambulance crew undivided attention</a:t>
            </a:r>
            <a:r>
              <a:rPr lang="en-IE" baseline="0" dirty="0" smtClean="0"/>
              <a:t> and engaging in 100% of the conversation versus 93% of the conversation. Ultimately this will help receive a better handover and help you to care for the patient more efficiently.</a:t>
            </a:r>
          </a:p>
          <a:p>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11</a:t>
            </a:fld>
            <a:endParaRPr lang="en-IE"/>
          </a:p>
        </p:txBody>
      </p:sp>
    </p:spTree>
    <p:extLst>
      <p:ext uri="{BB962C8B-B14F-4D97-AF65-F5344CB8AC3E}">
        <p14:creationId xmlns:p14="http://schemas.microsoft.com/office/powerpoint/2010/main" val="3376679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To help structure the handover, and reduce</a:t>
            </a:r>
            <a:r>
              <a:rPr lang="en-IE" baseline="0" dirty="0" smtClean="0"/>
              <a:t> the time spent in handing over, the </a:t>
            </a:r>
            <a:r>
              <a:rPr lang="en-IE" baseline="0" dirty="0" err="1" smtClean="0"/>
              <a:t>hse</a:t>
            </a:r>
            <a:r>
              <a:rPr lang="en-IE" baseline="0" dirty="0" smtClean="0"/>
              <a:t>, </a:t>
            </a:r>
            <a:r>
              <a:rPr lang="en-IE" baseline="0" dirty="0" err="1" smtClean="0"/>
              <a:t>nas</a:t>
            </a:r>
            <a:r>
              <a:rPr lang="en-IE" baseline="0" dirty="0" smtClean="0"/>
              <a:t>, </a:t>
            </a:r>
            <a:r>
              <a:rPr lang="en-IE" baseline="0" dirty="0" err="1" smtClean="0"/>
              <a:t>dfb</a:t>
            </a:r>
            <a:r>
              <a:rPr lang="en-IE" baseline="0" dirty="0" smtClean="0"/>
              <a:t>, </a:t>
            </a:r>
            <a:r>
              <a:rPr lang="en-IE" baseline="0" dirty="0" err="1" smtClean="0"/>
              <a:t>phecc</a:t>
            </a:r>
            <a:r>
              <a:rPr lang="en-IE" baseline="0" dirty="0" smtClean="0"/>
              <a:t> and </a:t>
            </a:r>
            <a:r>
              <a:rPr lang="en-IE" baseline="0" dirty="0" err="1" smtClean="0"/>
              <a:t>emp</a:t>
            </a:r>
            <a:r>
              <a:rPr lang="en-IE" baseline="0" dirty="0" smtClean="0"/>
              <a:t> have found a very simple Mnemonic for you to use:</a:t>
            </a:r>
          </a:p>
          <a:p>
            <a:pPr marL="171450" indent="-171450">
              <a:buFont typeface="Arial" panose="020B0604020202020204" pitchFamily="34" charset="0"/>
              <a:buChar char="•"/>
            </a:pPr>
            <a:r>
              <a:rPr lang="en-IE" baseline="0" dirty="0" smtClean="0"/>
              <a:t>It’s the exact same as every other pneumonic we use like </a:t>
            </a:r>
            <a:r>
              <a:rPr lang="en-IE" baseline="0" dirty="0" err="1" smtClean="0"/>
              <a:t>isbar</a:t>
            </a:r>
            <a:r>
              <a:rPr lang="en-IE" baseline="0" dirty="0" smtClean="0"/>
              <a:t>, methane, </a:t>
            </a:r>
            <a:r>
              <a:rPr lang="en-IE" baseline="0" dirty="0" err="1" smtClean="0"/>
              <a:t>ashice</a:t>
            </a:r>
            <a:r>
              <a:rPr lang="en-IE" baseline="0" dirty="0" smtClean="0"/>
              <a:t> or </a:t>
            </a:r>
            <a:r>
              <a:rPr lang="en-IE" baseline="0" dirty="0" err="1" smtClean="0"/>
              <a:t>abcde</a:t>
            </a:r>
            <a:endParaRPr lang="en-IE" baseline="0" dirty="0" smtClean="0"/>
          </a:p>
          <a:p>
            <a:pPr marL="171450" indent="-171450">
              <a:buFont typeface="Arial" panose="020B0604020202020204" pitchFamily="34" charset="0"/>
              <a:buChar char="•"/>
            </a:pPr>
            <a:r>
              <a:rPr lang="en-IE" baseline="0" dirty="0" smtClean="0"/>
              <a:t>Its called IMIST AMBO</a:t>
            </a:r>
          </a:p>
          <a:p>
            <a:pPr marL="171450" indent="-171450">
              <a:buFont typeface="Arial" panose="020B0604020202020204" pitchFamily="34" charset="0"/>
              <a:buChar char="•"/>
            </a:pPr>
            <a:r>
              <a:rPr lang="en-IE" baseline="0" dirty="0" smtClean="0"/>
              <a:t>Don’t worry, we don’t expect you to know it off the top of you head, that’s why we’ve given you all the notepads with it written on it</a:t>
            </a:r>
          </a:p>
          <a:p>
            <a:pPr marL="171450" indent="-171450">
              <a:buFont typeface="Arial" panose="020B0604020202020204" pitchFamily="34" charset="0"/>
              <a:buChar char="•"/>
            </a:pPr>
            <a:r>
              <a:rPr lang="en-IE" baseline="0" dirty="0" smtClean="0"/>
              <a:t> </a:t>
            </a:r>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12</a:t>
            </a:fld>
            <a:endParaRPr lang="en-IE"/>
          </a:p>
        </p:txBody>
      </p:sp>
    </p:spTree>
    <p:extLst>
      <p:ext uri="{BB962C8B-B14F-4D97-AF65-F5344CB8AC3E}">
        <p14:creationId xmlns:p14="http://schemas.microsoft.com/office/powerpoint/2010/main" val="310114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smtClean="0"/>
              <a:t>IMIST</a:t>
            </a:r>
            <a:r>
              <a:rPr lang="en-IE" baseline="0" dirty="0" smtClean="0"/>
              <a:t> AMBO was initially developed by an intensive care paramedic called Jacinta Young</a:t>
            </a:r>
          </a:p>
          <a:p>
            <a:pPr marL="171450" indent="-171450">
              <a:buFont typeface="Arial" panose="020B0604020202020204" pitchFamily="34" charset="0"/>
              <a:buChar char="•"/>
            </a:pPr>
            <a:r>
              <a:rPr lang="en-IE" baseline="0" dirty="0" smtClean="0"/>
              <a:t>Jacinta practiced in NSW and developed the pneumonic to help solve difficulties encountered in handovers</a:t>
            </a:r>
          </a:p>
          <a:p>
            <a:pPr marL="171450" indent="-171450">
              <a:buFont typeface="Arial" panose="020B0604020202020204" pitchFamily="34" charset="0"/>
              <a:buChar char="•"/>
            </a:pPr>
            <a:r>
              <a:rPr lang="en-IE" baseline="0" dirty="0" smtClean="0"/>
              <a:t>This was then implemented by NSW</a:t>
            </a:r>
          </a:p>
          <a:p>
            <a:pPr marL="171450" indent="-171450">
              <a:buFont typeface="Arial" panose="020B0604020202020204" pitchFamily="34" charset="0"/>
              <a:buChar char="•"/>
            </a:pPr>
            <a:r>
              <a:rPr lang="en-IE" baseline="0" dirty="0" smtClean="0"/>
              <a:t>It is broken into two components and allows for a break for questions</a:t>
            </a:r>
          </a:p>
          <a:p>
            <a:pPr marL="171450" indent="-171450">
              <a:buFont typeface="Arial" panose="020B0604020202020204" pitchFamily="34" charset="0"/>
              <a:buChar char="•"/>
            </a:pPr>
            <a:r>
              <a:rPr lang="en-IE" dirty="0" smtClean="0"/>
              <a:t>It is to be used in all scenario’s,</a:t>
            </a:r>
            <a:r>
              <a:rPr lang="en-IE" baseline="0" dirty="0" smtClean="0"/>
              <a:t> i.e. both the stable and unstable patient</a:t>
            </a:r>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13</a:t>
            </a:fld>
            <a:endParaRPr lang="en-IE"/>
          </a:p>
        </p:txBody>
      </p:sp>
    </p:spTree>
    <p:extLst>
      <p:ext uri="{BB962C8B-B14F-4D97-AF65-F5344CB8AC3E}">
        <p14:creationId xmlns:p14="http://schemas.microsoft.com/office/powerpoint/2010/main" val="2128622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smtClean="0"/>
              <a:t>This is the national ambulance</a:t>
            </a:r>
            <a:r>
              <a:rPr lang="en-IE" baseline="0" dirty="0" smtClean="0"/>
              <a:t> handover protocol that will be used national for all ambulance handovers</a:t>
            </a:r>
          </a:p>
          <a:p>
            <a:pPr marL="171450" indent="-171450">
              <a:buFont typeface="Arial" panose="020B0604020202020204" pitchFamily="34" charset="0"/>
              <a:buChar char="•"/>
            </a:pPr>
            <a:r>
              <a:rPr lang="en-IE" baseline="0" dirty="0" smtClean="0"/>
              <a:t>In order for it to be effect, I cannot stress enough how important it is to ensure we adhere to the eyes on hands off approach</a:t>
            </a:r>
          </a:p>
          <a:p>
            <a:pPr marL="171450" indent="-171450">
              <a:buFont typeface="Arial" panose="020B0604020202020204" pitchFamily="34" charset="0"/>
              <a:buChar char="•"/>
            </a:pPr>
            <a:r>
              <a:rPr lang="en-IE" baseline="0" dirty="0" smtClean="0"/>
              <a:t>Research from new south wales has shown that this approach is much quicker and reduced times from 230 seconds to 90 seconds</a:t>
            </a:r>
          </a:p>
          <a:p>
            <a:pPr marL="171450" indent="-171450">
              <a:buFont typeface="Arial" panose="020B0604020202020204" pitchFamily="34" charset="0"/>
              <a:buChar char="•"/>
            </a:pPr>
            <a:r>
              <a:rPr lang="en-IE" baseline="0" dirty="0" smtClean="0"/>
              <a:t>But in order for it to be effective, we must allow for it to be split into two separate </a:t>
            </a:r>
            <a:r>
              <a:rPr lang="en-IE" baseline="0" dirty="0" err="1" smtClean="0"/>
              <a:t>componenets</a:t>
            </a:r>
            <a:endParaRPr lang="en-IE" baseline="0" dirty="0" smtClean="0"/>
          </a:p>
          <a:p>
            <a:pPr marL="171450" indent="-171450">
              <a:buFont typeface="Arial" panose="020B0604020202020204" pitchFamily="34" charset="0"/>
              <a:buChar char="•"/>
            </a:pPr>
            <a:endParaRPr lang="en-IE" baseline="0" dirty="0" smtClean="0"/>
          </a:p>
          <a:p>
            <a:endParaRPr lang="en-IE" baseline="0" dirty="0" smtClean="0"/>
          </a:p>
          <a:p>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14</a:t>
            </a:fld>
            <a:endParaRPr lang="en-IE"/>
          </a:p>
        </p:txBody>
      </p:sp>
    </p:spTree>
    <p:extLst>
      <p:ext uri="{BB962C8B-B14F-4D97-AF65-F5344CB8AC3E}">
        <p14:creationId xmlns:p14="http://schemas.microsoft.com/office/powerpoint/2010/main" val="171031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first</a:t>
            </a:r>
            <a:r>
              <a:rPr lang="en-IE" baseline="0" dirty="0" smtClean="0"/>
              <a:t> part is IMIST</a:t>
            </a:r>
          </a:p>
          <a:p>
            <a:pPr marL="171450" indent="-171450">
              <a:buFont typeface="Arial" panose="020B0604020202020204" pitchFamily="34" charset="0"/>
              <a:buChar char="•"/>
            </a:pPr>
            <a:r>
              <a:rPr lang="en-IE" baseline="0" dirty="0" smtClean="0"/>
              <a:t>Identification of patient or introduction of patient</a:t>
            </a:r>
          </a:p>
          <a:p>
            <a:pPr marL="171450" indent="-171450">
              <a:buFont typeface="Arial" panose="020B0604020202020204" pitchFamily="34" charset="0"/>
              <a:buChar char="•"/>
            </a:pPr>
            <a:r>
              <a:rPr lang="en-IE" baseline="0" dirty="0" smtClean="0"/>
              <a:t>Mechanism of injury or medical complaint</a:t>
            </a:r>
          </a:p>
          <a:p>
            <a:pPr marL="171450" indent="-171450">
              <a:buFont typeface="Arial" panose="020B0604020202020204" pitchFamily="34" charset="0"/>
              <a:buChar char="•"/>
            </a:pPr>
            <a:r>
              <a:rPr lang="en-IE" baseline="0" dirty="0" smtClean="0"/>
              <a:t>Injuries or information related to the complaint</a:t>
            </a:r>
          </a:p>
          <a:p>
            <a:pPr marL="171450" indent="-171450">
              <a:buFont typeface="Arial" panose="020B0604020202020204" pitchFamily="34" charset="0"/>
              <a:buChar char="•"/>
            </a:pPr>
            <a:r>
              <a:rPr lang="en-IE" baseline="0" dirty="0" smtClean="0"/>
              <a:t>Signs (vital signs)</a:t>
            </a:r>
          </a:p>
          <a:p>
            <a:pPr marL="171450" indent="-171450">
              <a:buFont typeface="Arial" panose="020B0604020202020204" pitchFamily="34" charset="0"/>
              <a:buChar char="•"/>
            </a:pPr>
            <a:r>
              <a:rPr lang="en-IE" baseline="0" dirty="0" smtClean="0"/>
              <a:t>Treatment and trends</a:t>
            </a:r>
          </a:p>
          <a:p>
            <a:pPr marL="171450" indent="-171450">
              <a:buFont typeface="Arial" panose="020B0604020202020204" pitchFamily="34" charset="0"/>
              <a:buChar char="•"/>
            </a:pPr>
            <a:endParaRPr lang="en-IE" baseline="0" dirty="0" smtClean="0"/>
          </a:p>
          <a:p>
            <a:pPr marL="171450" indent="-171450">
              <a:buFont typeface="Arial" panose="020B0604020202020204" pitchFamily="34" charset="0"/>
              <a:buChar char="•"/>
            </a:pPr>
            <a:r>
              <a:rPr lang="en-IE" baseline="0" dirty="0" smtClean="0"/>
              <a:t>At this stage the paramedic allows 20 – 3- seconds for questions</a:t>
            </a:r>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15</a:t>
            </a:fld>
            <a:endParaRPr lang="en-IE"/>
          </a:p>
        </p:txBody>
      </p:sp>
    </p:spTree>
    <p:extLst>
      <p:ext uri="{BB962C8B-B14F-4D97-AF65-F5344CB8AC3E}">
        <p14:creationId xmlns:p14="http://schemas.microsoft.com/office/powerpoint/2010/main" val="235601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second part is the AMBO component</a:t>
            </a:r>
          </a:p>
          <a:p>
            <a:pPr marL="171450" indent="-171450">
              <a:buFont typeface="Arial" panose="020B0604020202020204" pitchFamily="34" charset="0"/>
              <a:buChar char="•"/>
            </a:pPr>
            <a:r>
              <a:rPr lang="en-IE" baseline="0" dirty="0" smtClean="0"/>
              <a:t>Allergies</a:t>
            </a:r>
          </a:p>
          <a:p>
            <a:pPr marL="171450" indent="-171450">
              <a:buFont typeface="Arial" panose="020B0604020202020204" pitchFamily="34" charset="0"/>
              <a:buChar char="•"/>
            </a:pPr>
            <a:r>
              <a:rPr lang="en-IE" baseline="0" dirty="0" smtClean="0"/>
              <a:t>Medication </a:t>
            </a:r>
          </a:p>
          <a:p>
            <a:pPr marL="171450" indent="-171450">
              <a:buFont typeface="Arial" panose="020B0604020202020204" pitchFamily="34" charset="0"/>
              <a:buChar char="•"/>
            </a:pPr>
            <a:r>
              <a:rPr lang="en-IE" baseline="0" dirty="0" smtClean="0"/>
              <a:t>Background</a:t>
            </a:r>
          </a:p>
          <a:p>
            <a:pPr marL="171450" indent="-171450">
              <a:buFont typeface="Arial" panose="020B0604020202020204" pitchFamily="34" charset="0"/>
              <a:buChar char="•"/>
            </a:pPr>
            <a:r>
              <a:rPr lang="en-IE" baseline="0" dirty="0" smtClean="0"/>
              <a:t>Other information</a:t>
            </a:r>
          </a:p>
          <a:p>
            <a:pPr marL="171450" indent="-171450">
              <a:buFont typeface="Arial" panose="020B0604020202020204" pitchFamily="34" charset="0"/>
              <a:buChar char="•"/>
            </a:pPr>
            <a:endParaRPr lang="en-IE" baseline="0" dirty="0" smtClean="0"/>
          </a:p>
          <a:p>
            <a:pPr marL="171450" indent="-171450">
              <a:buFont typeface="Arial" panose="020B0604020202020204" pitchFamily="34" charset="0"/>
              <a:buChar char="•"/>
            </a:pPr>
            <a:r>
              <a:rPr lang="en-IE" baseline="0" dirty="0" smtClean="0"/>
              <a:t>Again, questions can be asked at this stage.</a:t>
            </a:r>
          </a:p>
          <a:p>
            <a:pPr marL="171450" indent="-171450">
              <a:buFont typeface="Arial" panose="020B0604020202020204" pitchFamily="34" charset="0"/>
              <a:buChar char="•"/>
            </a:pPr>
            <a:endParaRPr lang="en-IE" baseline="0" dirty="0" smtClean="0"/>
          </a:p>
          <a:p>
            <a:pPr marL="171450" indent="-171450">
              <a:buFont typeface="Arial" panose="020B0604020202020204" pitchFamily="34" charset="0"/>
              <a:buChar char="•"/>
            </a:pPr>
            <a:r>
              <a:rPr lang="en-IE" baseline="0" dirty="0" smtClean="0"/>
              <a:t>Once this is complete, the patient is verbally handed over, but not physically</a:t>
            </a:r>
          </a:p>
          <a:p>
            <a:pPr marL="171450" indent="-171450">
              <a:buFont typeface="Arial" panose="020B0604020202020204" pitchFamily="34" charset="0"/>
              <a:buChar char="•"/>
            </a:pPr>
            <a:endParaRPr lang="en-IE" baseline="0" dirty="0" smtClean="0"/>
          </a:p>
          <a:p>
            <a:pPr marL="171450" indent="-171450">
              <a:buFont typeface="Arial" panose="020B0604020202020204" pitchFamily="34" charset="0"/>
              <a:buChar char="•"/>
            </a:pPr>
            <a:r>
              <a:rPr lang="en-IE" baseline="0" dirty="0" smtClean="0"/>
              <a:t>We’ll talk about the significance of this in a few</a:t>
            </a:r>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16</a:t>
            </a:fld>
            <a:endParaRPr lang="en-IE"/>
          </a:p>
        </p:txBody>
      </p:sp>
    </p:spTree>
    <p:extLst>
      <p:ext uri="{BB962C8B-B14F-4D97-AF65-F5344CB8AC3E}">
        <p14:creationId xmlns:p14="http://schemas.microsoft.com/office/powerpoint/2010/main" val="3417592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 in your department</a:t>
            </a:r>
            <a:r>
              <a:rPr lang="en-IE" baseline="0" dirty="0" smtClean="0"/>
              <a:t> you need to clearly identify an ambulance reception area</a:t>
            </a:r>
          </a:p>
          <a:p>
            <a:endParaRPr lang="en-IE" baseline="0" dirty="0" smtClean="0"/>
          </a:p>
          <a:p>
            <a:pPr marL="171450" indent="-171450">
              <a:buFont typeface="Arial" panose="020B0604020202020204" pitchFamily="34" charset="0"/>
              <a:buChar char="•"/>
            </a:pPr>
            <a:r>
              <a:rPr lang="en-IE" baseline="0" dirty="0" smtClean="0"/>
              <a:t>Each ED department will get a pack on the way out today, and there are signs in the pack</a:t>
            </a:r>
          </a:p>
          <a:p>
            <a:pPr marL="171450" indent="-171450">
              <a:buFont typeface="Arial" panose="020B0604020202020204" pitchFamily="34" charset="0"/>
              <a:buChar char="•"/>
            </a:pPr>
            <a:r>
              <a:rPr lang="en-IE" baseline="0" dirty="0" smtClean="0"/>
              <a:t>The area must be one that allows patient confidentiality, and therefore not on a corridor with other patients</a:t>
            </a:r>
          </a:p>
          <a:p>
            <a:pPr marL="171450" indent="-171450">
              <a:buFont typeface="Arial" panose="020B0604020202020204" pitchFamily="34" charset="0"/>
              <a:buChar char="•"/>
            </a:pPr>
            <a:r>
              <a:rPr lang="en-IE" baseline="0" dirty="0" smtClean="0"/>
              <a:t>The ambulance triage nurse MUST be clearly identifiable, there are so many ways of doing this including a different coloured lanyard, or an arm band, or a board with the nurses name. It </a:t>
            </a:r>
            <a:r>
              <a:rPr lang="en-IE" baseline="0" dirty="0" err="1" smtClean="0"/>
              <a:t>os</a:t>
            </a:r>
            <a:r>
              <a:rPr lang="en-IE" baseline="0" dirty="0" smtClean="0"/>
              <a:t> up to each unit to decide how they will identify the ambulance triage nurse</a:t>
            </a:r>
          </a:p>
          <a:p>
            <a:pPr marL="171450" indent="-171450">
              <a:buFont typeface="Arial" panose="020B0604020202020204" pitchFamily="34" charset="0"/>
              <a:buChar char="•"/>
            </a:pPr>
            <a:r>
              <a:rPr lang="en-IE" baseline="0" dirty="0" smtClean="0"/>
              <a:t>Additional to this, there must be infection control precautions readily available, such as PPE, alcohol hand gel, sinks.</a:t>
            </a:r>
          </a:p>
          <a:p>
            <a:pPr marL="171450" indent="-171450">
              <a:buFont typeface="Arial" panose="020B0604020202020204" pitchFamily="34" charset="0"/>
              <a:buChar char="•"/>
            </a:pPr>
            <a:r>
              <a:rPr lang="en-IE" baseline="0" dirty="0" smtClean="0"/>
              <a:t>We know that sinks at an ambulance handover area is not feasible for many departments, so perhaps you can advise ambulance staff on the nearest handwashing facilities</a:t>
            </a:r>
            <a:r>
              <a:rPr lang="en-IE" baseline="0" dirty="0" smtClean="0"/>
              <a:t>.</a:t>
            </a:r>
          </a:p>
          <a:p>
            <a:pPr marL="171450" indent="-171450">
              <a:buFont typeface="Arial" panose="020B0604020202020204" pitchFamily="34" charset="0"/>
              <a:buChar char="•"/>
            </a:pPr>
            <a:endParaRPr lang="en-IE" baseline="0" dirty="0" smtClean="0"/>
          </a:p>
          <a:p>
            <a:pPr marL="171450" indent="-171450">
              <a:buFont typeface="Arial" panose="020B0604020202020204" pitchFamily="34" charset="0"/>
              <a:buChar char="•"/>
            </a:pPr>
            <a:endParaRPr lang="en-IE" baseline="0" dirty="0" smtClean="0"/>
          </a:p>
        </p:txBody>
      </p:sp>
      <p:sp>
        <p:nvSpPr>
          <p:cNvPr id="4" name="Slide Number Placeholder 3"/>
          <p:cNvSpPr>
            <a:spLocks noGrp="1"/>
          </p:cNvSpPr>
          <p:nvPr>
            <p:ph type="sldNum" sz="quarter" idx="10"/>
          </p:nvPr>
        </p:nvSpPr>
        <p:spPr/>
        <p:txBody>
          <a:bodyPr/>
          <a:lstStyle/>
          <a:p>
            <a:fld id="{9799D75B-FE3F-46F0-9F16-08CEF32DDCDE}" type="slidenum">
              <a:rPr lang="en-IE" smtClean="0"/>
              <a:t>17</a:t>
            </a:fld>
            <a:endParaRPr lang="en-IE"/>
          </a:p>
        </p:txBody>
      </p:sp>
    </p:spTree>
    <p:extLst>
      <p:ext uri="{BB962C8B-B14F-4D97-AF65-F5344CB8AC3E}">
        <p14:creationId xmlns:p14="http://schemas.microsoft.com/office/powerpoint/2010/main" val="2308732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smtClean="0"/>
              <a:t>So as the ambulance triage</a:t>
            </a:r>
            <a:r>
              <a:rPr lang="en-IE" baseline="0" dirty="0" smtClean="0"/>
              <a:t> nurse receiving care of a stable patient you introduce yourself to the ambulance crew</a:t>
            </a:r>
          </a:p>
          <a:p>
            <a:pPr marL="171450" indent="-171450">
              <a:buFont typeface="Arial" panose="020B0604020202020204" pitchFamily="34" charset="0"/>
              <a:buChar char="•"/>
            </a:pPr>
            <a:r>
              <a:rPr lang="en-IE" baseline="0" dirty="0" smtClean="0"/>
              <a:t>Allow the crew to hand over the patient and ONLY ask questions during the pauses</a:t>
            </a:r>
          </a:p>
          <a:p>
            <a:pPr marL="171450" indent="-171450">
              <a:buFont typeface="Arial" panose="020B0604020202020204" pitchFamily="34" charset="0"/>
              <a:buChar char="•"/>
            </a:pPr>
            <a:r>
              <a:rPr lang="en-IE" baseline="0" dirty="0" smtClean="0"/>
              <a:t>It is SO important that you do not interrupt the crew during their handover</a:t>
            </a:r>
          </a:p>
          <a:p>
            <a:pPr marL="171450" indent="-171450">
              <a:buFont typeface="Arial" panose="020B0604020202020204" pitchFamily="34" charset="0"/>
              <a:buChar char="•"/>
            </a:pPr>
            <a:r>
              <a:rPr lang="en-IE" baseline="0" dirty="0" smtClean="0"/>
              <a:t>Once the verbal handover is complete,  you need to move the patient to the appropriate area, so either the waiting room, a chair or a trolley</a:t>
            </a:r>
          </a:p>
          <a:p>
            <a:pPr marL="171450" indent="-171450">
              <a:buFont typeface="Arial" panose="020B0604020202020204" pitchFamily="34" charset="0"/>
              <a:buChar char="•"/>
            </a:pPr>
            <a:r>
              <a:rPr lang="en-IE" baseline="0" dirty="0" smtClean="0"/>
              <a:t>Once the patient is moved from the ambulance equipment into the hospital area, they are then considered your patient</a:t>
            </a:r>
          </a:p>
          <a:p>
            <a:pPr marL="171450" indent="-171450">
              <a:buFont typeface="Arial" panose="020B0604020202020204" pitchFamily="34" charset="0"/>
              <a:buChar char="•"/>
            </a:pPr>
            <a:r>
              <a:rPr lang="en-IE" baseline="0" dirty="0" smtClean="0"/>
              <a:t>You need to note this time, and in agreement with the ambulance crew, allow the ambulance crew to document this on their PCR.</a:t>
            </a:r>
          </a:p>
          <a:p>
            <a:pPr marL="171450" indent="-171450">
              <a:buFont typeface="Arial" panose="020B0604020202020204" pitchFamily="34" charset="0"/>
              <a:buChar char="•"/>
            </a:pPr>
            <a:r>
              <a:rPr lang="en-IE" baseline="0" dirty="0" smtClean="0"/>
              <a:t>That means that the patient IS NOT handed over and is under the care of the AMBULNCE CREW until they are moved to an appropriate space in the ED</a:t>
            </a:r>
          </a:p>
          <a:p>
            <a:pPr marL="171450" indent="-171450">
              <a:buFont typeface="Arial" panose="020B0604020202020204" pitchFamily="34" charset="0"/>
              <a:buChar char="•"/>
            </a:pPr>
            <a:r>
              <a:rPr lang="en-IE" baseline="0" dirty="0" smtClean="0"/>
              <a:t>However, there are circumstances where joint care can occur</a:t>
            </a:r>
          </a:p>
          <a:p>
            <a:pPr marL="171450" indent="-171450">
              <a:buFont typeface="Arial" panose="020B0604020202020204" pitchFamily="34" charset="0"/>
              <a:buChar char="•"/>
            </a:pPr>
            <a:r>
              <a:rPr lang="en-IE" baseline="0" dirty="0" smtClean="0"/>
              <a:t>These include:</a:t>
            </a:r>
          </a:p>
          <a:p>
            <a:pPr marL="628650" lvl="1" indent="-171450">
              <a:buFont typeface="Arial" panose="020B0604020202020204" pitchFamily="34" charset="0"/>
              <a:buChar char="•"/>
            </a:pPr>
            <a:r>
              <a:rPr lang="en-IE" baseline="0" dirty="0" smtClean="0"/>
              <a:t>Analgesia</a:t>
            </a:r>
          </a:p>
          <a:p>
            <a:pPr marL="628650" lvl="1" indent="-171450">
              <a:buFont typeface="Arial" panose="020B0604020202020204" pitchFamily="34" charset="0"/>
              <a:buChar char="•"/>
            </a:pPr>
            <a:r>
              <a:rPr lang="en-IE" baseline="0" dirty="0" smtClean="0"/>
              <a:t>Anti-emetics</a:t>
            </a:r>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18</a:t>
            </a:fld>
            <a:endParaRPr lang="en-IE"/>
          </a:p>
        </p:txBody>
      </p:sp>
    </p:spTree>
    <p:extLst>
      <p:ext uri="{BB962C8B-B14F-4D97-AF65-F5344CB8AC3E}">
        <p14:creationId xmlns:p14="http://schemas.microsoft.com/office/powerpoint/2010/main" val="270392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smtClean="0"/>
              <a:t>So when you</a:t>
            </a:r>
            <a:r>
              <a:rPr lang="en-IE" baseline="0" dirty="0" smtClean="0"/>
              <a:t> are completing the PCR, you need to be aware of a few things. The first one is that there are 2 types of PCR’s</a:t>
            </a:r>
          </a:p>
          <a:p>
            <a:pPr marL="171450" indent="-171450">
              <a:buFont typeface="Arial" panose="020B0604020202020204" pitchFamily="34" charset="0"/>
              <a:buChar char="•"/>
            </a:pPr>
            <a:r>
              <a:rPr lang="en-IE" baseline="0" dirty="0" smtClean="0"/>
              <a:t>This one is a PHECC PCR and is used by DFB</a:t>
            </a:r>
          </a:p>
          <a:p>
            <a:pPr marL="171450" indent="-171450">
              <a:buFont typeface="Arial" panose="020B0604020202020204" pitchFamily="34" charset="0"/>
              <a:buChar char="•"/>
            </a:pPr>
            <a:r>
              <a:rPr lang="en-IE" baseline="0" dirty="0" smtClean="0"/>
              <a:t>The second one is a NAS PCR and used NAS (HSE)</a:t>
            </a:r>
          </a:p>
          <a:p>
            <a:pPr marL="171450" indent="-171450">
              <a:buFont typeface="Arial" panose="020B0604020202020204" pitchFamily="34" charset="0"/>
              <a:buChar char="•"/>
            </a:pPr>
            <a:endParaRPr lang="en-IE" baseline="0" dirty="0" smtClean="0"/>
          </a:p>
          <a:p>
            <a:pPr marL="171450" indent="-171450">
              <a:buFont typeface="Arial" panose="020B0604020202020204" pitchFamily="34" charset="0"/>
              <a:buChar char="•"/>
            </a:pPr>
            <a:r>
              <a:rPr lang="en-IE" baseline="0" dirty="0" smtClean="0"/>
              <a:t>Both forms have an area that is clearly labelled at handover. </a:t>
            </a:r>
          </a:p>
          <a:p>
            <a:pPr marL="171450" indent="-171450">
              <a:buFont typeface="Arial" panose="020B0604020202020204" pitchFamily="34" charset="0"/>
              <a:buChar char="•"/>
            </a:pPr>
            <a:endParaRPr lang="en-IE" baseline="0" dirty="0" smtClean="0"/>
          </a:p>
          <a:p>
            <a:pPr marL="171450" indent="-171450">
              <a:buFont typeface="Arial" panose="020B0604020202020204" pitchFamily="34" charset="0"/>
              <a:buChar char="•"/>
            </a:pPr>
            <a:r>
              <a:rPr lang="en-IE" baseline="0" dirty="0" smtClean="0"/>
              <a:t>This is the area that both you and the ambulance crew need to agree on a time.</a:t>
            </a:r>
          </a:p>
          <a:p>
            <a:pPr marL="171450" indent="-171450">
              <a:buFont typeface="Arial" panose="020B0604020202020204" pitchFamily="34" charset="0"/>
              <a:buChar char="•"/>
            </a:pPr>
            <a:r>
              <a:rPr lang="en-IE" baseline="0" dirty="0" smtClean="0"/>
              <a:t>As this document belongs to the pre-hospital staff, they are the ones that write the time in</a:t>
            </a:r>
          </a:p>
          <a:p>
            <a:pPr marL="171450" indent="-171450">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19</a:t>
            </a:fld>
            <a:endParaRPr lang="en-IE"/>
          </a:p>
        </p:txBody>
      </p:sp>
    </p:spTree>
    <p:extLst>
      <p:ext uri="{BB962C8B-B14F-4D97-AF65-F5344CB8AC3E}">
        <p14:creationId xmlns:p14="http://schemas.microsoft.com/office/powerpoint/2010/main" val="2917040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smtClean="0"/>
              <a:t>So as I’ve said once or twice, until full handover is complete, the patient is NOT and ED patient</a:t>
            </a:r>
          </a:p>
          <a:p>
            <a:pPr marL="171450" indent="-171450">
              <a:buFont typeface="Arial" panose="020B0604020202020204" pitchFamily="34" charset="0"/>
              <a:buChar char="•"/>
            </a:pPr>
            <a:r>
              <a:rPr lang="en-IE" baseline="0" dirty="0" smtClean="0"/>
              <a:t>That means that they should not be logged onto the system until full handover is complete</a:t>
            </a:r>
          </a:p>
          <a:p>
            <a:pPr marL="171450" indent="-171450">
              <a:buFont typeface="Arial" panose="020B0604020202020204" pitchFamily="34" charset="0"/>
              <a:buChar char="•"/>
            </a:pPr>
            <a:r>
              <a:rPr lang="en-IE" baseline="0" dirty="0" smtClean="0"/>
              <a:t>From tomorrow on, we will ask that clerical staff do not register patient’s until a signed PCR is given to you. That also means not asking families to register patients while you triage them</a:t>
            </a:r>
          </a:p>
          <a:p>
            <a:pPr marL="171450" indent="-171450">
              <a:buFont typeface="Arial" panose="020B0604020202020204" pitchFamily="34" charset="0"/>
              <a:buChar char="•"/>
            </a:pPr>
            <a:r>
              <a:rPr lang="en-IE" baseline="0" dirty="0" smtClean="0"/>
              <a:t>The other part is making sure that the times put into the IT systems should be accurate and record the arrival at destination time and the handover time (where possible)</a:t>
            </a:r>
          </a:p>
          <a:p>
            <a:pPr marL="171450" indent="-171450">
              <a:buFont typeface="Arial" panose="020B0604020202020204" pitchFamily="34" charset="0"/>
              <a:buChar char="•"/>
            </a:pPr>
            <a:r>
              <a:rPr lang="en-IE" baseline="0" dirty="0" smtClean="0"/>
              <a:t>This is the vital component to allow us to audit the ambulance handover KPI</a:t>
            </a:r>
          </a:p>
          <a:p>
            <a:pPr marL="171450" indent="-171450">
              <a:buFont typeface="Arial" panose="020B0604020202020204" pitchFamily="34" charset="0"/>
              <a:buChar char="•"/>
            </a:pPr>
            <a:endParaRPr lang="en-IE" baseline="0" dirty="0" smtClean="0"/>
          </a:p>
        </p:txBody>
      </p:sp>
      <p:sp>
        <p:nvSpPr>
          <p:cNvPr id="4" name="Slide Number Placeholder 3"/>
          <p:cNvSpPr>
            <a:spLocks noGrp="1"/>
          </p:cNvSpPr>
          <p:nvPr>
            <p:ph type="sldNum" sz="quarter" idx="10"/>
          </p:nvPr>
        </p:nvSpPr>
        <p:spPr/>
        <p:txBody>
          <a:bodyPr/>
          <a:lstStyle/>
          <a:p>
            <a:fld id="{9799D75B-FE3F-46F0-9F16-08CEF32DDCDE}" type="slidenum">
              <a:rPr lang="en-IE" smtClean="0"/>
              <a:t>21</a:t>
            </a:fld>
            <a:endParaRPr lang="en-IE"/>
          </a:p>
        </p:txBody>
      </p:sp>
    </p:spTree>
    <p:extLst>
      <p:ext uri="{BB962C8B-B14F-4D97-AF65-F5344CB8AC3E}">
        <p14:creationId xmlns:p14="http://schemas.microsoft.com/office/powerpoint/2010/main" val="374683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baseline="0" dirty="0" smtClean="0"/>
              <a:t>First of all I would like to say a massive thank you to everybody who has been involved in this project. Without all your hard work and dedication, I would not be here presenting to you today and although there are too many names to mention, I would like to say a particular thank you to </a:t>
            </a:r>
            <a:r>
              <a:rPr lang="en-IE" baseline="0" dirty="0" err="1" smtClean="0"/>
              <a:t>Dr.</a:t>
            </a:r>
            <a:r>
              <a:rPr lang="en-IE" baseline="0" dirty="0" smtClean="0"/>
              <a:t> Niamh Collins. </a:t>
            </a:r>
          </a:p>
          <a:p>
            <a:pPr marL="171450" indent="-171450">
              <a:buFont typeface="Arial" panose="020B0604020202020204" pitchFamily="34" charset="0"/>
              <a:buChar char="•"/>
            </a:pPr>
            <a:r>
              <a:rPr lang="en-IE" baseline="0" dirty="0" smtClean="0"/>
              <a:t>Not as much of an introduction as it is a refresher</a:t>
            </a:r>
          </a:p>
          <a:p>
            <a:pPr marL="171450" indent="-171450">
              <a:buFont typeface="Arial" panose="020B0604020202020204" pitchFamily="34" charset="0"/>
              <a:buChar char="•"/>
            </a:pPr>
            <a:r>
              <a:rPr lang="en-IE" baseline="0" dirty="0" smtClean="0"/>
              <a:t>National ambulance handover protocol was developed to address the need for a standardised approach to ambulance handovers</a:t>
            </a:r>
          </a:p>
          <a:p>
            <a:pPr marL="171450" indent="-171450">
              <a:buFont typeface="Arial" panose="020B0604020202020204" pitchFamily="34" charset="0"/>
              <a:buChar char="•"/>
            </a:pPr>
            <a:r>
              <a:rPr lang="en-IE" baseline="0" dirty="0" smtClean="0"/>
              <a:t>The aim of the protocol is to:</a:t>
            </a:r>
          </a:p>
          <a:p>
            <a:pPr marL="628650" lvl="1" indent="-171450">
              <a:buFont typeface="Arial" panose="020B0604020202020204" pitchFamily="34" charset="0"/>
              <a:buChar char="•"/>
            </a:pPr>
            <a:r>
              <a:rPr lang="en-IE" baseline="0" dirty="0" smtClean="0"/>
              <a:t>Improve interdisciplinary communication</a:t>
            </a:r>
          </a:p>
          <a:p>
            <a:pPr marL="628650" lvl="1" indent="-171450">
              <a:buFont typeface="Arial" panose="020B0604020202020204" pitchFamily="34" charset="0"/>
              <a:buChar char="•"/>
            </a:pPr>
            <a:r>
              <a:rPr lang="en-IE" baseline="0" dirty="0" smtClean="0"/>
              <a:t>Improve handover quality</a:t>
            </a:r>
          </a:p>
          <a:p>
            <a:pPr marL="628650" lvl="1" indent="-171450">
              <a:buFont typeface="Arial" panose="020B0604020202020204" pitchFamily="34" charset="0"/>
              <a:buChar char="•"/>
            </a:pPr>
            <a:r>
              <a:rPr lang="en-IE" baseline="0" dirty="0" smtClean="0"/>
              <a:t>Provide </a:t>
            </a:r>
            <a:r>
              <a:rPr lang="en-IE" baseline="0" dirty="0" err="1" smtClean="0"/>
              <a:t>quantitavtive</a:t>
            </a:r>
            <a:r>
              <a:rPr lang="en-IE" baseline="0" dirty="0" smtClean="0"/>
              <a:t> data</a:t>
            </a:r>
          </a:p>
          <a:p>
            <a:pPr marL="628650" lvl="1" indent="-171450">
              <a:buFont typeface="Arial" panose="020B0604020202020204" pitchFamily="34" charset="0"/>
              <a:buChar char="•"/>
            </a:pPr>
            <a:r>
              <a:rPr lang="en-IE" baseline="0" dirty="0" smtClean="0"/>
              <a:t>Help monitor KPI’s</a:t>
            </a:r>
          </a:p>
          <a:p>
            <a:pPr marL="628650" lvl="1" indent="-171450">
              <a:buFont typeface="Arial" panose="020B0604020202020204" pitchFamily="34" charset="0"/>
              <a:buChar char="•"/>
            </a:pPr>
            <a:r>
              <a:rPr lang="en-IE" baseline="0" dirty="0" smtClean="0"/>
              <a:t>But most importantly, patient safety</a:t>
            </a:r>
          </a:p>
          <a:p>
            <a:pPr marL="628650" lvl="1" indent="-171450">
              <a:buFont typeface="Arial" panose="020B0604020202020204" pitchFamily="34" charset="0"/>
              <a:buChar char="•"/>
            </a:pPr>
            <a:endParaRPr lang="en-IE" baseline="0" dirty="0" smtClean="0"/>
          </a:p>
          <a:p>
            <a:pPr marL="171450" lvl="0" indent="-171450">
              <a:buFont typeface="Arial" panose="020B0604020202020204" pitchFamily="34" charset="0"/>
              <a:buChar char="•"/>
            </a:pPr>
            <a:r>
              <a:rPr lang="en-IE" baseline="0" dirty="0" smtClean="0"/>
              <a:t>It has been achieved through joined collaboration with all the relevant bodies, including NAS, PHECC, EMP, HSE and DFB. </a:t>
            </a:r>
          </a:p>
          <a:p>
            <a:pPr marL="171450" lvl="0" indent="-171450">
              <a:buFont typeface="Arial" panose="020B0604020202020204" pitchFamily="34" charset="0"/>
              <a:buChar char="•"/>
            </a:pPr>
            <a:r>
              <a:rPr lang="en-IE" baseline="0" dirty="0" smtClean="0"/>
              <a:t>The protocol was initially made available in 2013, with training available since this date, but today I hope to provide you with the last few key pieces of information to help you ensure it’s success in your area.</a:t>
            </a:r>
          </a:p>
        </p:txBody>
      </p:sp>
      <p:sp>
        <p:nvSpPr>
          <p:cNvPr id="4" name="Slide Number Placeholder 3"/>
          <p:cNvSpPr>
            <a:spLocks noGrp="1"/>
          </p:cNvSpPr>
          <p:nvPr>
            <p:ph type="sldNum" sz="quarter" idx="10"/>
          </p:nvPr>
        </p:nvSpPr>
        <p:spPr/>
        <p:txBody>
          <a:bodyPr/>
          <a:lstStyle/>
          <a:p>
            <a:fld id="{9799D75B-FE3F-46F0-9F16-08CEF32DDCDE}" type="slidenum">
              <a:rPr lang="en-IE" smtClean="0"/>
              <a:t>3</a:t>
            </a:fld>
            <a:endParaRPr lang="en-IE"/>
          </a:p>
        </p:txBody>
      </p:sp>
    </p:spTree>
    <p:extLst>
      <p:ext uri="{BB962C8B-B14F-4D97-AF65-F5344CB8AC3E}">
        <p14:creationId xmlns:p14="http://schemas.microsoft.com/office/powerpoint/2010/main" val="2799031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Clerical, this is where we ask for your</a:t>
            </a:r>
            <a:r>
              <a:rPr lang="en-IE" baseline="0" dirty="0" smtClean="0"/>
              <a:t> help.</a:t>
            </a:r>
          </a:p>
          <a:p>
            <a:endParaRPr lang="en-IE" baseline="0" dirty="0" smtClean="0"/>
          </a:p>
          <a:p>
            <a:r>
              <a:rPr lang="en-IE" baseline="0" dirty="0" smtClean="0"/>
              <a:t>I understand that as this protocol is Implemented, you will find it difficult, as we need you to make sure you do not register the patient until they have been fully handed over</a:t>
            </a:r>
          </a:p>
          <a:p>
            <a:r>
              <a:rPr lang="en-IE" baseline="0" dirty="0" smtClean="0"/>
              <a:t>And for the next few weeks you will be the one’s telling family that you’ve to wait for the nurse to triage them, or telling the ambulance crews that you cant register the patient until they are handed over.</a:t>
            </a:r>
          </a:p>
          <a:p>
            <a:endParaRPr lang="en-IE" baseline="0" dirty="0" smtClean="0"/>
          </a:p>
          <a:p>
            <a:r>
              <a:rPr lang="en-IE" baseline="0" dirty="0" smtClean="0"/>
              <a:t>I know how difficult this might be, but we need your help to make this work</a:t>
            </a:r>
          </a:p>
          <a:p>
            <a:r>
              <a:rPr lang="en-IE" baseline="0" dirty="0" smtClean="0"/>
              <a:t>Also, it is going to change how you register the patient’s (slightly).</a:t>
            </a:r>
          </a:p>
          <a:p>
            <a:endParaRPr lang="en-IE" baseline="0" dirty="0" smtClean="0"/>
          </a:p>
          <a:p>
            <a:r>
              <a:rPr lang="en-IE" baseline="0" dirty="0" smtClean="0"/>
              <a:t>So depending on which system you use will depend on where you input your data</a:t>
            </a:r>
          </a:p>
          <a:p>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22</a:t>
            </a:fld>
            <a:endParaRPr lang="en-IE"/>
          </a:p>
        </p:txBody>
      </p:sp>
    </p:spTree>
    <p:extLst>
      <p:ext uri="{BB962C8B-B14F-4D97-AF65-F5344CB8AC3E}">
        <p14:creationId xmlns:p14="http://schemas.microsoft.com/office/powerpoint/2010/main" val="4234057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9799D75B-FE3F-46F0-9F16-08CEF32DDCDE}" type="slidenum">
              <a:rPr lang="en-IE" smtClean="0"/>
              <a:t>23</a:t>
            </a:fld>
            <a:endParaRPr lang="en-IE"/>
          </a:p>
        </p:txBody>
      </p:sp>
    </p:spTree>
    <p:extLst>
      <p:ext uri="{BB962C8B-B14F-4D97-AF65-F5344CB8AC3E}">
        <p14:creationId xmlns:p14="http://schemas.microsoft.com/office/powerpoint/2010/main" val="2663786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If</a:t>
            </a:r>
            <a:r>
              <a:rPr lang="en-IE" baseline="0" dirty="0" smtClean="0"/>
              <a:t> any of you have looked at the protocol,  you will have noticed that it talks about pre-alert</a:t>
            </a:r>
          </a:p>
          <a:p>
            <a:pPr marL="171450" indent="-171450">
              <a:buFont typeface="Arial" panose="020B0604020202020204" pitchFamily="34" charset="0"/>
              <a:buChar char="•"/>
            </a:pPr>
            <a:r>
              <a:rPr lang="en-IE" baseline="0" dirty="0" smtClean="0"/>
              <a:t>At present, ambulance crews will pre-alert hospital staff if they feel it is necessary</a:t>
            </a:r>
          </a:p>
          <a:p>
            <a:pPr marL="171450" indent="-171450">
              <a:buFont typeface="Arial" panose="020B0604020202020204" pitchFamily="34" charset="0"/>
              <a:buChar char="•"/>
            </a:pPr>
            <a:r>
              <a:rPr lang="en-IE" baseline="0" dirty="0" smtClean="0"/>
              <a:t>To pre-alert us, the ambulance crew will contact their control who will then contact the department either by radio or emergency phone.</a:t>
            </a:r>
          </a:p>
          <a:p>
            <a:pPr marL="171450" indent="-171450">
              <a:buFont typeface="Arial" panose="020B0604020202020204" pitchFamily="34" charset="0"/>
              <a:buChar char="•"/>
            </a:pPr>
            <a:r>
              <a:rPr lang="en-IE" baseline="0" dirty="0" smtClean="0"/>
              <a:t>The handover will be the same for all patients and will be given in the form of </a:t>
            </a:r>
            <a:r>
              <a:rPr lang="en-IE" baseline="0" dirty="0" err="1" smtClean="0"/>
              <a:t>ashice</a:t>
            </a:r>
            <a:endParaRPr lang="en-IE" baseline="0" dirty="0" smtClean="0"/>
          </a:p>
          <a:p>
            <a:pPr marL="171450" indent="-171450">
              <a:buFont typeface="Arial" panose="020B0604020202020204" pitchFamily="34" charset="0"/>
              <a:buChar char="•"/>
            </a:pPr>
            <a:r>
              <a:rPr lang="en-IE" baseline="0" dirty="0" smtClean="0"/>
              <a:t>ASHICE is at the back of the page in the notepad given to you</a:t>
            </a:r>
          </a:p>
          <a:p>
            <a:pPr marL="171450" indent="-171450">
              <a:buFont typeface="Arial" panose="020B0604020202020204" pitchFamily="34" charset="0"/>
              <a:buChar char="•"/>
            </a:pPr>
            <a:r>
              <a:rPr lang="en-IE" baseline="0" dirty="0" smtClean="0"/>
              <a:t>So then what do you do when you get a pre-alert</a:t>
            </a:r>
          </a:p>
        </p:txBody>
      </p:sp>
      <p:sp>
        <p:nvSpPr>
          <p:cNvPr id="4" name="Slide Number Placeholder 3"/>
          <p:cNvSpPr>
            <a:spLocks noGrp="1"/>
          </p:cNvSpPr>
          <p:nvPr>
            <p:ph type="sldNum" sz="quarter" idx="10"/>
          </p:nvPr>
        </p:nvSpPr>
        <p:spPr/>
        <p:txBody>
          <a:bodyPr/>
          <a:lstStyle/>
          <a:p>
            <a:fld id="{9799D75B-FE3F-46F0-9F16-08CEF32DDCDE}" type="slidenum">
              <a:rPr lang="en-IE" smtClean="0"/>
              <a:t>27</a:t>
            </a:fld>
            <a:endParaRPr lang="en-IE"/>
          </a:p>
        </p:txBody>
      </p:sp>
    </p:spTree>
    <p:extLst>
      <p:ext uri="{BB962C8B-B14F-4D97-AF65-F5344CB8AC3E}">
        <p14:creationId xmlns:p14="http://schemas.microsoft.com/office/powerpoint/2010/main" val="2115602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baseline="0" dirty="0" smtClean="0"/>
              <a:t>Ok, so we all know that we need to organise our resus room and our team when preparing for a patient, but how many of us clearly define roles of staff members on presentation?</a:t>
            </a:r>
          </a:p>
          <a:p>
            <a:pPr marL="171450" indent="-171450">
              <a:buFont typeface="Arial" panose="020B0604020202020204" pitchFamily="34" charset="0"/>
              <a:buChar char="•"/>
            </a:pPr>
            <a:r>
              <a:rPr lang="en-IE" baseline="0" dirty="0" smtClean="0"/>
              <a:t>How many of us inform clerical that we are expecting a patient and ask for help?</a:t>
            </a:r>
          </a:p>
          <a:p>
            <a:pPr marL="171450" indent="-171450">
              <a:buFont typeface="Arial" panose="020B0604020202020204" pitchFamily="34" charset="0"/>
              <a:buChar char="•"/>
            </a:pPr>
            <a:r>
              <a:rPr lang="en-IE" baseline="0" dirty="0" smtClean="0"/>
              <a:t>How many of us allocate a nurse to write down the handover?</a:t>
            </a:r>
          </a:p>
          <a:p>
            <a:pPr marL="171450" indent="-171450">
              <a:buFont typeface="Arial" panose="020B0604020202020204" pitchFamily="34" charset="0"/>
              <a:buChar char="•"/>
            </a:pPr>
            <a:r>
              <a:rPr lang="en-IE" baseline="0" dirty="0" smtClean="0"/>
              <a:t>These are the things that we need to be doing</a:t>
            </a:r>
          </a:p>
          <a:p>
            <a:pPr marL="171450" indent="-171450">
              <a:buFont typeface="Arial" panose="020B0604020202020204" pitchFamily="34" charset="0"/>
              <a:buChar char="•"/>
            </a:pPr>
            <a:r>
              <a:rPr lang="en-IE" baseline="0" dirty="0" smtClean="0"/>
              <a:t>Medical staff need to decide who is the team lead and clearly identify the tam lead</a:t>
            </a:r>
          </a:p>
          <a:p>
            <a:pPr marL="171450" indent="-171450">
              <a:buFont typeface="Arial" panose="020B0604020202020204" pitchFamily="34" charset="0"/>
              <a:buChar char="•"/>
            </a:pPr>
            <a:r>
              <a:rPr lang="en-IE" baseline="0" dirty="0" smtClean="0"/>
              <a:t>Like the ambulance triage nurse, the team lead needs to be visibly identifiable, and again, this is up to each department.</a:t>
            </a:r>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28</a:t>
            </a:fld>
            <a:endParaRPr lang="en-IE"/>
          </a:p>
        </p:txBody>
      </p:sp>
    </p:spTree>
    <p:extLst>
      <p:ext uri="{BB962C8B-B14F-4D97-AF65-F5344CB8AC3E}">
        <p14:creationId xmlns:p14="http://schemas.microsoft.com/office/powerpoint/2010/main" val="1748813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smtClean="0"/>
              <a:t>Again, when receiving handover of</a:t>
            </a:r>
            <a:r>
              <a:rPr lang="en-IE" baseline="0" dirty="0" smtClean="0"/>
              <a:t> the unstable patient, we need to observe a hands off, eyes on approach, where appropriate</a:t>
            </a:r>
          </a:p>
          <a:p>
            <a:pPr marL="171450" indent="-171450">
              <a:buFont typeface="Arial" panose="020B0604020202020204" pitchFamily="34" charset="0"/>
              <a:buChar char="•"/>
            </a:pPr>
            <a:r>
              <a:rPr lang="en-IE" baseline="0" dirty="0" smtClean="0"/>
              <a:t>This means that’s if CPR is ongoing, the treatment continues, but the team lead and ambulance member handing over the patient DO NOT get involved</a:t>
            </a:r>
          </a:p>
          <a:p>
            <a:pPr marL="171450" indent="-171450">
              <a:buFont typeface="Arial" panose="020B0604020202020204" pitchFamily="34" charset="0"/>
              <a:buChar char="•"/>
            </a:pPr>
            <a:r>
              <a:rPr lang="en-IE" baseline="0" dirty="0" smtClean="0"/>
              <a:t>IMIST handover is given while the patient is on the ambulance stretcher and the patient is then moved onto the trolley</a:t>
            </a:r>
          </a:p>
          <a:p>
            <a:pPr marL="171450" indent="-171450">
              <a:buFont typeface="Arial" panose="020B0604020202020204" pitchFamily="34" charset="0"/>
              <a:buChar char="•"/>
            </a:pPr>
            <a:r>
              <a:rPr lang="en-IE" baseline="0" dirty="0" smtClean="0"/>
              <a:t>It is extremely important that while treatment continues, it is done in a quiet manner to allow handover to be given</a:t>
            </a:r>
          </a:p>
          <a:p>
            <a:pPr marL="171450" indent="-171450">
              <a:buFont typeface="Arial" panose="020B0604020202020204" pitchFamily="34" charset="0"/>
              <a:buChar char="•"/>
            </a:pPr>
            <a:r>
              <a:rPr lang="en-IE" baseline="0" dirty="0" smtClean="0"/>
              <a:t>Once the patient is on the ambulance stretcher, a full IMIST AMBO handover is given</a:t>
            </a:r>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29</a:t>
            </a:fld>
            <a:endParaRPr lang="en-IE"/>
          </a:p>
        </p:txBody>
      </p:sp>
    </p:spTree>
    <p:extLst>
      <p:ext uri="{BB962C8B-B14F-4D97-AF65-F5344CB8AC3E}">
        <p14:creationId xmlns:p14="http://schemas.microsoft.com/office/powerpoint/2010/main" val="1509900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smtClean="0"/>
              <a:t>Clerical, we need you again. It is advised</a:t>
            </a:r>
            <a:r>
              <a:rPr lang="en-IE" baseline="0" dirty="0" smtClean="0"/>
              <a:t> that clerical come to the unstable patient as they arrive to get the patient details and start logging the patient onto the system.</a:t>
            </a:r>
          </a:p>
          <a:p>
            <a:pPr marL="171450" indent="-171450">
              <a:buFont typeface="Arial" panose="020B0604020202020204" pitchFamily="34" charset="0"/>
              <a:buChar char="•"/>
            </a:pPr>
            <a:r>
              <a:rPr lang="en-IE" baseline="0" dirty="0" smtClean="0"/>
              <a:t>This will help avoid delays in logging the patient on the system, as the ambulance crew may not be in a position to give you the PCR for a delayed period of time due to ongoing care</a:t>
            </a:r>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30</a:t>
            </a:fld>
            <a:endParaRPr lang="en-IE"/>
          </a:p>
        </p:txBody>
      </p:sp>
    </p:spTree>
    <p:extLst>
      <p:ext uri="{BB962C8B-B14F-4D97-AF65-F5344CB8AC3E}">
        <p14:creationId xmlns:p14="http://schemas.microsoft.com/office/powerpoint/2010/main" val="2895401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smtClean="0"/>
              <a:t>Similar to a paediatric call where someone fills out a WETFLAG on a patient, we need someone to fill out the IMIST AMBO handover on the unstable patient </a:t>
            </a:r>
          </a:p>
          <a:p>
            <a:pPr marL="171450" indent="-171450">
              <a:buFont typeface="Arial" panose="020B0604020202020204" pitchFamily="34" charset="0"/>
              <a:buChar char="•"/>
            </a:pPr>
            <a:r>
              <a:rPr lang="en-IE" dirty="0" smtClean="0"/>
              <a:t>Each department will be provided with </a:t>
            </a:r>
            <a:r>
              <a:rPr lang="en-IE" dirty="0" err="1" smtClean="0"/>
              <a:t>wipable</a:t>
            </a:r>
            <a:r>
              <a:rPr lang="en-IE" dirty="0" smtClean="0"/>
              <a:t> posters which can be hung in resus and can be filled out as handover is been given. It</a:t>
            </a:r>
            <a:r>
              <a:rPr lang="en-IE" baseline="0" dirty="0" smtClean="0"/>
              <a:t> helps to communicate the handover to all members of the team</a:t>
            </a:r>
          </a:p>
          <a:p>
            <a:pPr marL="171450" indent="-171450">
              <a:buFont typeface="Arial" panose="020B0604020202020204" pitchFamily="34" charset="0"/>
              <a:buChar char="•"/>
            </a:pPr>
            <a:r>
              <a:rPr lang="en-IE" baseline="0" dirty="0" smtClean="0"/>
              <a:t>Now that we’ve looked at how to handover using the IMIST AMBO, I’m going to ask the girls to hand over a different patient and see if it makes a difference</a:t>
            </a:r>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31</a:t>
            </a:fld>
            <a:endParaRPr lang="en-IE"/>
          </a:p>
        </p:txBody>
      </p:sp>
    </p:spTree>
    <p:extLst>
      <p:ext uri="{BB962C8B-B14F-4D97-AF65-F5344CB8AC3E}">
        <p14:creationId xmlns:p14="http://schemas.microsoft.com/office/powerpoint/2010/main" val="742816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Ok, so that’s IMIST AMBO</a:t>
            </a:r>
          </a:p>
          <a:p>
            <a:r>
              <a:rPr lang="en-IE" dirty="0" smtClean="0"/>
              <a:t>It is a simple technique that yields massive improvement</a:t>
            </a:r>
            <a:r>
              <a:rPr lang="en-IE" baseline="0" dirty="0" smtClean="0"/>
              <a:t> to care for our patients</a:t>
            </a:r>
          </a:p>
          <a:p>
            <a:r>
              <a:rPr lang="en-IE" baseline="0" dirty="0" smtClean="0"/>
              <a:t>However, it will only be effective if we drive it</a:t>
            </a:r>
          </a:p>
          <a:p>
            <a:r>
              <a:rPr lang="en-IE" baseline="0" dirty="0" smtClean="0"/>
              <a:t>So we are asking that from tomorrow on, you start implementing it into your departments and make sure all your staff are trained</a:t>
            </a:r>
          </a:p>
          <a:p>
            <a:r>
              <a:rPr lang="en-IE" baseline="0" dirty="0" smtClean="0"/>
              <a:t>Its up to </a:t>
            </a:r>
            <a:r>
              <a:rPr lang="en-IE" baseline="0" dirty="0" err="1" smtClean="0"/>
              <a:t>you’s</a:t>
            </a:r>
            <a:r>
              <a:rPr lang="en-IE" baseline="0" dirty="0" smtClean="0"/>
              <a:t> now to become the leaders</a:t>
            </a:r>
            <a:endParaRPr lang="en-IE" dirty="0" smtClean="0"/>
          </a:p>
        </p:txBody>
      </p:sp>
      <p:sp>
        <p:nvSpPr>
          <p:cNvPr id="4" name="Slide Number Placeholder 3"/>
          <p:cNvSpPr>
            <a:spLocks noGrp="1"/>
          </p:cNvSpPr>
          <p:nvPr>
            <p:ph type="sldNum" sz="quarter" idx="10"/>
          </p:nvPr>
        </p:nvSpPr>
        <p:spPr/>
        <p:txBody>
          <a:bodyPr/>
          <a:lstStyle/>
          <a:p>
            <a:fld id="{9799D75B-FE3F-46F0-9F16-08CEF32DDCDE}" type="slidenum">
              <a:rPr lang="en-IE" smtClean="0"/>
              <a:t>34</a:t>
            </a:fld>
            <a:endParaRPr lang="en-IE"/>
          </a:p>
        </p:txBody>
      </p:sp>
    </p:spTree>
    <p:extLst>
      <p:ext uri="{BB962C8B-B14F-4D97-AF65-F5344CB8AC3E}">
        <p14:creationId xmlns:p14="http://schemas.microsoft.com/office/powerpoint/2010/main" val="2185642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We know that what we</a:t>
            </a:r>
            <a:r>
              <a:rPr lang="en-IE" baseline="0" dirty="0" smtClean="0"/>
              <a:t> are doing currently is not as effective as it could be</a:t>
            </a:r>
          </a:p>
          <a:p>
            <a:endParaRPr lang="en-IE" baseline="0" dirty="0" smtClean="0"/>
          </a:p>
          <a:p>
            <a:r>
              <a:rPr lang="en-IE" baseline="0" dirty="0" smtClean="0"/>
              <a:t>And if we don’t change it, nothing will change</a:t>
            </a:r>
          </a:p>
          <a:p>
            <a:endParaRPr lang="en-IE" baseline="0" dirty="0" smtClean="0"/>
          </a:p>
          <a:p>
            <a:r>
              <a:rPr lang="en-IE" baseline="0" dirty="0" smtClean="0"/>
              <a:t>So it is up to YOU to persist with this protocol and make the change</a:t>
            </a:r>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35</a:t>
            </a:fld>
            <a:endParaRPr lang="en-IE"/>
          </a:p>
        </p:txBody>
      </p:sp>
    </p:spTree>
    <p:extLst>
      <p:ext uri="{BB962C8B-B14F-4D97-AF65-F5344CB8AC3E}">
        <p14:creationId xmlns:p14="http://schemas.microsoft.com/office/powerpoint/2010/main" val="54578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smtClean="0"/>
              <a:t>An initial study was carried out in two</a:t>
            </a:r>
            <a:r>
              <a:rPr lang="en-IE" baseline="0" dirty="0" smtClean="0"/>
              <a:t> separate trauma units in new south wales in 2010. The study analysed the handover procedure from ambulance staff to emergency department staff. Using video recording and reflection, the researchers observed 373 staff members interactions during the handover process, and looked 167 handovers in total.</a:t>
            </a:r>
          </a:p>
          <a:p>
            <a:pPr marL="171450" indent="-171450">
              <a:buFont typeface="Arial" panose="020B0604020202020204" pitchFamily="34" charset="0"/>
              <a:buChar char="•"/>
            </a:pPr>
            <a:r>
              <a:rPr lang="en-IE" baseline="0" dirty="0" smtClean="0"/>
              <a:t>This included handovers before and after the implementation of </a:t>
            </a:r>
            <a:r>
              <a:rPr lang="en-IE" baseline="0" dirty="0" err="1" smtClean="0"/>
              <a:t>imist</a:t>
            </a:r>
            <a:r>
              <a:rPr lang="en-IE" baseline="0" dirty="0" smtClean="0"/>
              <a:t> ambo which we talk about in a while</a:t>
            </a:r>
          </a:p>
          <a:p>
            <a:pPr marL="171450" indent="-171450">
              <a:buFont typeface="Arial" panose="020B0604020202020204" pitchFamily="34" charset="0"/>
              <a:buChar char="•"/>
            </a:pPr>
            <a:r>
              <a:rPr lang="en-IE" baseline="0" dirty="0" smtClean="0"/>
              <a:t>During the study, the researchers, and participants noted that a lack of a structured handover resulted in</a:t>
            </a:r>
          </a:p>
          <a:p>
            <a:pPr marL="628650" lvl="1" indent="-171450">
              <a:buFont typeface="Arial" panose="020B0604020202020204" pitchFamily="34" charset="0"/>
              <a:buChar char="•"/>
            </a:pPr>
            <a:r>
              <a:rPr lang="en-IE" baseline="0" dirty="0" smtClean="0"/>
              <a:t>Increased length of handover time</a:t>
            </a:r>
          </a:p>
          <a:p>
            <a:pPr marL="628650" lvl="1" indent="-171450">
              <a:buFont typeface="Arial" panose="020B0604020202020204" pitchFamily="34" charset="0"/>
              <a:buChar char="•"/>
            </a:pPr>
            <a:r>
              <a:rPr lang="en-IE" baseline="0" dirty="0" smtClean="0"/>
              <a:t>Repetition of information, with many of the same questions being asked over and over again</a:t>
            </a:r>
          </a:p>
          <a:p>
            <a:pPr marL="628650" lvl="1" indent="-171450">
              <a:buFont typeface="Arial" panose="020B0604020202020204" pitchFamily="34" charset="0"/>
              <a:buChar char="•"/>
            </a:pPr>
            <a:r>
              <a:rPr lang="en-IE" baseline="0" dirty="0" smtClean="0"/>
              <a:t>Loss of information, where components of the handover got lost in translation, or were not verbally handover</a:t>
            </a:r>
          </a:p>
          <a:p>
            <a:pPr marL="628650" lvl="1" indent="-171450">
              <a:buFont typeface="Arial" panose="020B0604020202020204" pitchFamily="34" charset="0"/>
              <a:buChar char="•"/>
            </a:pPr>
            <a:r>
              <a:rPr lang="en-IE" baseline="0" dirty="0" smtClean="0"/>
              <a:t>Difficulty in identifying clear roles within the emergency department</a:t>
            </a:r>
          </a:p>
          <a:p>
            <a:pPr marL="628650" lvl="1" indent="-171450">
              <a:buFont typeface="Arial" panose="020B0604020202020204" pitchFamily="34" charset="0"/>
              <a:buChar char="•"/>
            </a:pPr>
            <a:r>
              <a:rPr lang="en-IE" baseline="0" dirty="0" smtClean="0"/>
              <a:t>Think back to the last time you either transferred a patient, or where in another emergency department. Could you clearly identify where the ambulance handover area was? Unless of course there was a queue of ambulances lined up, or what about identifying the ambulance handover nurse? Until he or she came and introduced themselves, you probably wouldn’t have been able to pick her out. I personally have walked by crews as they look at me and said “sorry lads, it’s not me today it’s whoever”</a:t>
            </a:r>
          </a:p>
          <a:p>
            <a:pPr marL="628650" lvl="1" indent="-171450">
              <a:buFont typeface="Arial" panose="020B0604020202020204" pitchFamily="34" charset="0"/>
              <a:buChar char="•"/>
            </a:pPr>
            <a:r>
              <a:rPr lang="en-IE" baseline="0" dirty="0" smtClean="0"/>
              <a:t>This is fine for departments who have regular crews and know the staff, but what about the crews who don’t know the department, or the staff or the layout?</a:t>
            </a:r>
          </a:p>
          <a:p>
            <a:endParaRPr lang="en-IE" baseline="0" dirty="0" smtClean="0"/>
          </a:p>
          <a:p>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4</a:t>
            </a:fld>
            <a:endParaRPr lang="en-IE"/>
          </a:p>
        </p:txBody>
      </p:sp>
    </p:spTree>
    <p:extLst>
      <p:ext uri="{BB962C8B-B14F-4D97-AF65-F5344CB8AC3E}">
        <p14:creationId xmlns:p14="http://schemas.microsoft.com/office/powerpoint/2010/main" val="1036971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It’s great looking at the effect of a standardised handover protocol on staff,</a:t>
            </a:r>
            <a:r>
              <a:rPr lang="en-IE" baseline="0" dirty="0" smtClean="0"/>
              <a:t> but that’s not our primary concern is it?</a:t>
            </a:r>
          </a:p>
          <a:p>
            <a:r>
              <a:rPr lang="en-IE" baseline="0" dirty="0" smtClean="0"/>
              <a:t>In 2016, researchers looked at the effect of handovers on patient safety.</a:t>
            </a:r>
          </a:p>
          <a:p>
            <a:pPr marL="171450" indent="-171450">
              <a:buFont typeface="Arial" panose="020B0604020202020204" pitchFamily="34" charset="0"/>
              <a:buChar char="•"/>
            </a:pPr>
            <a:r>
              <a:rPr lang="en-IE" baseline="0" dirty="0" smtClean="0"/>
              <a:t>They noted that the repetition of information and loss of information that we just talked about has a profound effect on patient safety</a:t>
            </a:r>
          </a:p>
          <a:p>
            <a:pPr marL="171450" indent="-171450">
              <a:buFont typeface="Arial" panose="020B0604020202020204" pitchFamily="34" charset="0"/>
              <a:buChar char="•"/>
            </a:pPr>
            <a:r>
              <a:rPr lang="en-IE" baseline="0" dirty="0" smtClean="0"/>
              <a:t>Additional to this, in area’s where there was no formal standardised handover, there was an increase in misdiagnosis or delayed diagnosis. Has anyone here ever actually sat down and read the PCR, nursing notes, and medical notes, and there’s 3 different variations of the event?</a:t>
            </a:r>
          </a:p>
          <a:p>
            <a:pPr marL="171450" indent="-171450">
              <a:buFont typeface="Arial" panose="020B0604020202020204" pitchFamily="34" charset="0"/>
              <a:buChar char="•"/>
            </a:pPr>
            <a:r>
              <a:rPr lang="en-IE" baseline="0" dirty="0" smtClean="0"/>
              <a:t>The other thing that was noted was medication errors. How many times have we gone to give paracetamol to a patient, and then gone to check the PCR to see if they were given any?</a:t>
            </a:r>
          </a:p>
          <a:p>
            <a:pPr marL="171450" indent="-171450">
              <a:buFont typeface="Arial" panose="020B0604020202020204" pitchFamily="34" charset="0"/>
              <a:buChar char="•"/>
            </a:pPr>
            <a:r>
              <a:rPr lang="en-IE" baseline="0" dirty="0" smtClean="0"/>
              <a:t>The other point that was there were often elements of care which were missed due to handover. </a:t>
            </a:r>
          </a:p>
          <a:p>
            <a:pPr marL="628650" lvl="1" indent="-171450">
              <a:buFont typeface="Arial" panose="020B0604020202020204" pitchFamily="34" charset="0"/>
              <a:buChar char="•"/>
            </a:pPr>
            <a:r>
              <a:rPr lang="en-IE" baseline="0" dirty="0" smtClean="0"/>
              <a:t>We had a patient who presented as a pregnant lady with collapse. On presentation she was fine, vitals stable, ECG was NSR. However, her routine ECG’s with the paramedics showed episodes of asystole lasting a few seconds during her collapsing episodes. The crew were excellent, and were not allowing this lad to go anywhere other than resus and their handover was excellent. I know that’s an extreme case, but how often do we take handover and wonder afterwards if they said the patient did or didn’t lose consciousness. Or did they say the patient took 5 Xanax or 50, and what was the strength? How many times do we try to guess what may have been handed over, and then try to look at the carbon copy of the PCR that we can’t read?</a:t>
            </a:r>
          </a:p>
          <a:p>
            <a:pPr marL="171450" indent="-171450">
              <a:buFont typeface="Arial" panose="020B0604020202020204" pitchFamily="34" charset="0"/>
              <a:buChar char="•"/>
            </a:pPr>
            <a:r>
              <a:rPr lang="en-IE" baseline="0" dirty="0" smtClean="0"/>
              <a:t>Although we know that all of these elements occur as a result of handover, its only when you see that 24% of malpractice cases in America where the result of inadequate handovers, does it really hit home. We never intend to make a patient vulnerable or decrease their safety, but if we continue to handover in the way that we are now, that is what will happen.</a:t>
            </a:r>
          </a:p>
          <a:p>
            <a:pPr marL="171450" indent="-171450">
              <a:buFont typeface="Arial" panose="020B0604020202020204" pitchFamily="34" charset="0"/>
              <a:buChar char="•"/>
            </a:pPr>
            <a:r>
              <a:rPr lang="en-IE" baseline="0" dirty="0" smtClean="0"/>
              <a:t>We want to say it doesn’t happen, but the reality is that at the minute it is happening, but we change it, but it’s up to us to do that.</a:t>
            </a:r>
          </a:p>
          <a:p>
            <a:pPr marL="171450" indent="-171450">
              <a:buFont typeface="Arial" panose="020B0604020202020204" pitchFamily="34" charset="0"/>
              <a:buChar char="•"/>
            </a:pPr>
            <a:endParaRPr lang="en-IE" baseline="0" dirty="0" smtClean="0"/>
          </a:p>
          <a:p>
            <a:pPr marL="171450" indent="-171450">
              <a:buFont typeface="Arial" panose="020B0604020202020204" pitchFamily="34" charset="0"/>
              <a:buChar char="•"/>
            </a:pPr>
            <a:r>
              <a:rPr lang="en-IE" baseline="0" dirty="0" smtClean="0"/>
              <a:t>What we’re going to do now is a quick role play. Don’t worry…I know that your all a very shy crowd, so two girls from Drogheda have kindly agreed to do the role play. The two girls are going to handover a patient the only way they know how, because like many people here I’m sure, they haven’t done the IMIST AMBO training yet. </a:t>
            </a:r>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5</a:t>
            </a:fld>
            <a:endParaRPr lang="en-IE"/>
          </a:p>
        </p:txBody>
      </p:sp>
    </p:spTree>
    <p:extLst>
      <p:ext uri="{BB962C8B-B14F-4D97-AF65-F5344CB8AC3E}">
        <p14:creationId xmlns:p14="http://schemas.microsoft.com/office/powerpoint/2010/main" val="3239093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 a clinical handover is defined as, but in order to handover proficiently,</a:t>
            </a:r>
            <a:r>
              <a:rPr lang="en-IE" baseline="0" dirty="0" smtClean="0"/>
              <a:t> we need to be able to communicate. Now I know we’ve all done the theory of communication, but its only when you look at in close detail can you see where it is that we’re going wrong</a:t>
            </a:r>
          </a:p>
          <a:p>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6</a:t>
            </a:fld>
            <a:endParaRPr lang="en-IE"/>
          </a:p>
        </p:txBody>
      </p:sp>
    </p:spTree>
    <p:extLst>
      <p:ext uri="{BB962C8B-B14F-4D97-AF65-F5344CB8AC3E}">
        <p14:creationId xmlns:p14="http://schemas.microsoft.com/office/powerpoint/2010/main" val="3269574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 in order for communication</a:t>
            </a:r>
            <a:r>
              <a:rPr lang="en-IE" baseline="0" dirty="0" smtClean="0"/>
              <a:t> to occur, we need a messenger and a receiver</a:t>
            </a:r>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7</a:t>
            </a:fld>
            <a:endParaRPr lang="en-IE"/>
          </a:p>
        </p:txBody>
      </p:sp>
    </p:spTree>
    <p:extLst>
      <p:ext uri="{BB962C8B-B14F-4D97-AF65-F5344CB8AC3E}">
        <p14:creationId xmlns:p14="http://schemas.microsoft.com/office/powerpoint/2010/main" val="930532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smtClean="0"/>
              <a:t>Hands</a:t>
            </a:r>
            <a:r>
              <a:rPr lang="en-IE" baseline="0" dirty="0" smtClean="0"/>
              <a:t> over the patient using both verbal and non-verbal cues</a:t>
            </a:r>
          </a:p>
          <a:p>
            <a:pPr marL="171450" indent="-171450">
              <a:buFont typeface="Arial" panose="020B0604020202020204" pitchFamily="34" charset="0"/>
              <a:buChar char="•"/>
            </a:pPr>
            <a:r>
              <a:rPr lang="en-IE" baseline="0" dirty="0" smtClean="0"/>
              <a:t>As the receiver we need to able to decode both the verbal and non verbal cues</a:t>
            </a:r>
          </a:p>
          <a:p>
            <a:pPr marL="171450" indent="-171450">
              <a:buFont typeface="Arial" panose="020B0604020202020204" pitchFamily="34" charset="0"/>
              <a:buChar char="•"/>
            </a:pPr>
            <a:r>
              <a:rPr lang="en-IE" baseline="0" dirty="0" smtClean="0"/>
              <a:t>To do this, we need to review what it is that we perceive to be open and active listening</a:t>
            </a:r>
          </a:p>
          <a:p>
            <a:pPr marL="171450" indent="-171450">
              <a:buFont typeface="Arial" panose="020B0604020202020204" pitchFamily="34" charset="0"/>
              <a:buChar char="•"/>
            </a:pPr>
            <a:endParaRPr lang="en-IE" baseline="0" dirty="0" smtClean="0"/>
          </a:p>
          <a:p>
            <a:pPr marL="171450" indent="-171450">
              <a:buFont typeface="Arial" panose="020B0604020202020204" pitchFamily="34" charset="0"/>
              <a:buChar char="•"/>
            </a:pPr>
            <a:r>
              <a:rPr lang="en-IE" baseline="0" dirty="0" smtClean="0"/>
              <a:t>So does anyone know the components of communication?</a:t>
            </a:r>
          </a:p>
          <a:p>
            <a:pPr marL="171450" indent="-171450">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8</a:t>
            </a:fld>
            <a:endParaRPr lang="en-IE"/>
          </a:p>
        </p:txBody>
      </p:sp>
    </p:spTree>
    <p:extLst>
      <p:ext uri="{BB962C8B-B14F-4D97-AF65-F5344CB8AC3E}">
        <p14:creationId xmlns:p14="http://schemas.microsoft.com/office/powerpoint/2010/main" val="2756455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smtClean="0"/>
              <a:t>So communication is</a:t>
            </a:r>
            <a:r>
              <a:rPr lang="en-IE" baseline="0" dirty="0" smtClean="0"/>
              <a:t> simple, we have 3 components:</a:t>
            </a:r>
          </a:p>
          <a:p>
            <a:pPr marL="628650" lvl="1" indent="-171450">
              <a:buFont typeface="Arial" panose="020B0604020202020204" pitchFamily="34" charset="0"/>
              <a:buChar char="•"/>
            </a:pPr>
            <a:r>
              <a:rPr lang="en-IE" baseline="0" dirty="0" smtClean="0"/>
              <a:t>Spoken word</a:t>
            </a:r>
          </a:p>
          <a:p>
            <a:pPr marL="628650" lvl="1" indent="-171450">
              <a:buFont typeface="Arial" panose="020B0604020202020204" pitchFamily="34" charset="0"/>
              <a:buChar char="•"/>
            </a:pPr>
            <a:r>
              <a:rPr lang="en-IE" baseline="0" dirty="0" smtClean="0"/>
              <a:t>Voice &amp; tone</a:t>
            </a:r>
          </a:p>
          <a:p>
            <a:pPr marL="628650" lvl="1" indent="-171450">
              <a:buFont typeface="Arial" panose="020B0604020202020204" pitchFamily="34" charset="0"/>
              <a:buChar char="•"/>
            </a:pPr>
            <a:r>
              <a:rPr lang="en-IE" baseline="0" dirty="0" smtClean="0"/>
              <a:t>and body language</a:t>
            </a:r>
          </a:p>
          <a:p>
            <a:pPr marL="171450" lvl="0" indent="-171450">
              <a:buFont typeface="Arial" panose="020B0604020202020204" pitchFamily="34" charset="0"/>
              <a:buChar char="•"/>
            </a:pPr>
            <a:r>
              <a:rPr lang="en-IE" baseline="0" dirty="0" smtClean="0"/>
              <a:t>So how much of the message are we actually missing out on during handover?</a:t>
            </a:r>
          </a:p>
          <a:p>
            <a:pPr marL="171450" lvl="0" indent="-171450">
              <a:buFont typeface="Arial" panose="020B0604020202020204" pitchFamily="34" charset="0"/>
              <a:buChar char="•"/>
            </a:pPr>
            <a:endParaRPr lang="en-IE" baseline="0" dirty="0" smtClean="0"/>
          </a:p>
          <a:p>
            <a:pPr marL="171450" lvl="0" indent="-171450">
              <a:buFont typeface="Arial" panose="020B0604020202020204" pitchFamily="34" charset="0"/>
              <a:buChar char="•"/>
            </a:pPr>
            <a:endParaRPr lang="en-IE" baseline="0" dirty="0" smtClean="0"/>
          </a:p>
        </p:txBody>
      </p:sp>
      <p:sp>
        <p:nvSpPr>
          <p:cNvPr id="4" name="Slide Number Placeholder 3"/>
          <p:cNvSpPr>
            <a:spLocks noGrp="1"/>
          </p:cNvSpPr>
          <p:nvPr>
            <p:ph type="sldNum" sz="quarter" idx="10"/>
          </p:nvPr>
        </p:nvSpPr>
        <p:spPr/>
        <p:txBody>
          <a:bodyPr/>
          <a:lstStyle/>
          <a:p>
            <a:fld id="{9799D75B-FE3F-46F0-9F16-08CEF32DDCDE}" type="slidenum">
              <a:rPr lang="en-IE" smtClean="0"/>
              <a:t>9</a:t>
            </a:fld>
            <a:endParaRPr lang="en-IE"/>
          </a:p>
        </p:txBody>
      </p:sp>
    </p:spTree>
    <p:extLst>
      <p:ext uri="{BB962C8B-B14F-4D97-AF65-F5344CB8AC3E}">
        <p14:creationId xmlns:p14="http://schemas.microsoft.com/office/powerpoint/2010/main" val="3302237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smtClean="0"/>
              <a:t>Theoretically, up to 93% of the conversation is going to be missed if we continue to handover in the manner that we saw the two girls handing over.</a:t>
            </a:r>
          </a:p>
          <a:p>
            <a:pPr marL="171450" indent="-171450">
              <a:buFont typeface="Arial" panose="020B0604020202020204" pitchFamily="34" charset="0"/>
              <a:buChar char="•"/>
            </a:pPr>
            <a:r>
              <a:rPr lang="en-IE" dirty="0" smtClean="0"/>
              <a:t>If we look at what happened during that role play, we will notice that while Aoife was handing over the patient to Grace,</a:t>
            </a:r>
            <a:r>
              <a:rPr lang="en-IE" baseline="0" dirty="0" smtClean="0"/>
              <a:t> Grace was focused on the task, and the patient.</a:t>
            </a:r>
          </a:p>
          <a:p>
            <a:pPr marL="171450" indent="-171450">
              <a:buFont typeface="Arial" panose="020B0604020202020204" pitchFamily="34" charset="0"/>
              <a:buChar char="•"/>
            </a:pPr>
            <a:r>
              <a:rPr lang="en-IE" baseline="0" dirty="0" smtClean="0"/>
              <a:t>There was very little eye contact, as Grace’s main focus was recording the vital signs</a:t>
            </a:r>
          </a:p>
          <a:p>
            <a:pPr marL="171450" indent="-171450">
              <a:buFont typeface="Arial" panose="020B0604020202020204" pitchFamily="34" charset="0"/>
              <a:buChar char="•"/>
            </a:pPr>
            <a:r>
              <a:rPr lang="en-IE" baseline="0" dirty="0" smtClean="0"/>
              <a:t>While she tried to acknowledge Aoife’s handover, she missed non-verbal message.. In that Sarah was very well, and did not require a trolley</a:t>
            </a:r>
          </a:p>
          <a:p>
            <a:pPr marL="171450" indent="-171450">
              <a:buFont typeface="Arial" panose="020B0604020202020204" pitchFamily="34" charset="0"/>
              <a:buChar char="•"/>
            </a:pPr>
            <a:r>
              <a:rPr lang="en-IE" baseline="0" dirty="0" smtClean="0"/>
              <a:t>In order for Grace to pick up on the non-verbal message she needs to demonstrate active listening skills:</a:t>
            </a:r>
          </a:p>
          <a:p>
            <a:pPr marL="628650" lvl="1" indent="-171450">
              <a:buFont typeface="Arial" panose="020B0604020202020204" pitchFamily="34" charset="0"/>
              <a:buChar char="•"/>
            </a:pPr>
            <a:r>
              <a:rPr lang="en-IE" baseline="0" dirty="0" smtClean="0"/>
              <a:t>Therefore she needs to be able to see Aoife</a:t>
            </a:r>
          </a:p>
          <a:p>
            <a:pPr marL="628650" lvl="1" indent="-171450">
              <a:buFont typeface="Arial" panose="020B0604020202020204" pitchFamily="34" charset="0"/>
              <a:buChar char="•"/>
            </a:pPr>
            <a:r>
              <a:rPr lang="en-IE" baseline="0" dirty="0" smtClean="0"/>
              <a:t>Watch her facial expression which showed an element of frustration </a:t>
            </a:r>
          </a:p>
          <a:p>
            <a:pPr marL="628650" lvl="1" indent="-171450">
              <a:buFont typeface="Arial" panose="020B0604020202020204" pitchFamily="34" charset="0"/>
              <a:buChar char="•"/>
            </a:pPr>
            <a:r>
              <a:rPr lang="en-IE" baseline="0" dirty="0" smtClean="0"/>
              <a:t>If she looked at Aoife and made eye contact with Aoife, she may have gotten the message that perhaps Aoife wanted to speak to her 1 on 1 away from the patient</a:t>
            </a:r>
          </a:p>
          <a:p>
            <a:pPr marL="171450" lvl="0" indent="-171450">
              <a:buFont typeface="Arial" panose="020B0604020202020204" pitchFamily="34" charset="0"/>
              <a:buChar char="•"/>
            </a:pPr>
            <a:r>
              <a:rPr lang="en-IE" baseline="0" dirty="0" smtClean="0"/>
              <a:t>To do this requires undivided attention, an across the room observation will tell us that Sarah was stable, and therefore did not require immediate observations or interventions</a:t>
            </a:r>
          </a:p>
          <a:p>
            <a:pPr marL="171450" lvl="0" indent="-171450">
              <a:buFont typeface="Arial" panose="020B0604020202020204" pitchFamily="34" charset="0"/>
              <a:buChar char="•"/>
            </a:pPr>
            <a:r>
              <a:rPr lang="en-IE" baseline="0" dirty="0" smtClean="0"/>
              <a:t>Therefore the nurse needs to adopt the </a:t>
            </a:r>
            <a:r>
              <a:rPr lang="en-IE" baseline="0" dirty="0" err="1" smtClean="0"/>
              <a:t>handsoff</a:t>
            </a:r>
            <a:r>
              <a:rPr lang="en-IE" baseline="0" dirty="0" smtClean="0"/>
              <a:t> eyes on approach to patient handover. </a:t>
            </a:r>
            <a:endParaRPr lang="en-IE" dirty="0"/>
          </a:p>
        </p:txBody>
      </p:sp>
      <p:sp>
        <p:nvSpPr>
          <p:cNvPr id="4" name="Slide Number Placeholder 3"/>
          <p:cNvSpPr>
            <a:spLocks noGrp="1"/>
          </p:cNvSpPr>
          <p:nvPr>
            <p:ph type="sldNum" sz="quarter" idx="10"/>
          </p:nvPr>
        </p:nvSpPr>
        <p:spPr/>
        <p:txBody>
          <a:bodyPr/>
          <a:lstStyle/>
          <a:p>
            <a:fld id="{9799D75B-FE3F-46F0-9F16-08CEF32DDCDE}" type="slidenum">
              <a:rPr lang="en-IE" smtClean="0"/>
              <a:t>10</a:t>
            </a:fld>
            <a:endParaRPr lang="en-IE"/>
          </a:p>
        </p:txBody>
      </p:sp>
    </p:spTree>
    <p:extLst>
      <p:ext uri="{BB962C8B-B14F-4D97-AF65-F5344CB8AC3E}">
        <p14:creationId xmlns:p14="http://schemas.microsoft.com/office/powerpoint/2010/main" val="1078609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01612F-C9AA-43A4-8729-0770DE26DF1B}" type="datetime1">
              <a:rPr lang="en-IE" smtClean="0"/>
              <a:t>25/07/2016</a:t>
            </a:fld>
            <a:endParaRPr lang="en-IE"/>
          </a:p>
        </p:txBody>
      </p:sp>
      <p:sp>
        <p:nvSpPr>
          <p:cNvPr id="5" name="Footer Placeholder 4"/>
          <p:cNvSpPr>
            <a:spLocks noGrp="1"/>
          </p:cNvSpPr>
          <p:nvPr>
            <p:ph type="ftr" sz="quarter" idx="11"/>
          </p:nvPr>
        </p:nvSpPr>
        <p:spPr/>
        <p:txBody>
          <a:bodyPr/>
          <a:lstStyle/>
          <a:p>
            <a:r>
              <a:rPr lang="en-IE" smtClean="0"/>
              <a:t>Leah Walsh National Emergency Medicine Programme 2016</a:t>
            </a:r>
            <a:endParaRPr lang="en-IE"/>
          </a:p>
        </p:txBody>
      </p:sp>
      <p:sp>
        <p:nvSpPr>
          <p:cNvPr id="6" name="Slide Number Placeholder 5"/>
          <p:cNvSpPr>
            <a:spLocks noGrp="1"/>
          </p:cNvSpPr>
          <p:nvPr>
            <p:ph type="sldNum" sz="quarter" idx="12"/>
          </p:nvPr>
        </p:nvSpPr>
        <p:spPr/>
        <p:txBody>
          <a:bodyPr/>
          <a:lstStyle/>
          <a:p>
            <a:fld id="{9A3676DB-4165-4D62-A06D-3CF77B6F3EB1}"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246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DF1836-7804-41C5-A770-78D8CE7BBE8E}" type="datetime1">
              <a:rPr lang="en-IE" smtClean="0"/>
              <a:t>25/07/2016</a:t>
            </a:fld>
            <a:endParaRPr lang="en-IE"/>
          </a:p>
        </p:txBody>
      </p:sp>
      <p:sp>
        <p:nvSpPr>
          <p:cNvPr id="5" name="Footer Placeholder 4"/>
          <p:cNvSpPr>
            <a:spLocks noGrp="1"/>
          </p:cNvSpPr>
          <p:nvPr>
            <p:ph type="ftr" sz="quarter" idx="11"/>
          </p:nvPr>
        </p:nvSpPr>
        <p:spPr/>
        <p:txBody>
          <a:bodyPr/>
          <a:lstStyle/>
          <a:p>
            <a:r>
              <a:rPr lang="en-IE" smtClean="0"/>
              <a:t>Leah Walsh National Emergency Medicine Programme 2016</a:t>
            </a:r>
            <a:endParaRPr lang="en-IE"/>
          </a:p>
        </p:txBody>
      </p:sp>
      <p:sp>
        <p:nvSpPr>
          <p:cNvPr id="6" name="Slide Number Placeholder 5"/>
          <p:cNvSpPr>
            <a:spLocks noGrp="1"/>
          </p:cNvSpPr>
          <p:nvPr>
            <p:ph type="sldNum" sz="quarter" idx="12"/>
          </p:nvPr>
        </p:nvSpPr>
        <p:spPr/>
        <p:txBody>
          <a:bodyPr/>
          <a:lstStyle/>
          <a:p>
            <a:fld id="{9A3676DB-4165-4D62-A06D-3CF77B6F3EB1}" type="slidenum">
              <a:rPr lang="en-IE" smtClean="0"/>
              <a:t>‹#›</a:t>
            </a:fld>
            <a:endParaRPr lang="en-IE"/>
          </a:p>
        </p:txBody>
      </p:sp>
    </p:spTree>
    <p:extLst>
      <p:ext uri="{BB962C8B-B14F-4D97-AF65-F5344CB8AC3E}">
        <p14:creationId xmlns:p14="http://schemas.microsoft.com/office/powerpoint/2010/main" val="137787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8E7537-33E7-4D4C-B5A0-04C979009CD7}" type="datetime1">
              <a:rPr lang="en-IE" smtClean="0"/>
              <a:t>25/07/2016</a:t>
            </a:fld>
            <a:endParaRPr lang="en-IE"/>
          </a:p>
        </p:txBody>
      </p:sp>
      <p:sp>
        <p:nvSpPr>
          <p:cNvPr id="5" name="Footer Placeholder 4"/>
          <p:cNvSpPr>
            <a:spLocks noGrp="1"/>
          </p:cNvSpPr>
          <p:nvPr>
            <p:ph type="ftr" sz="quarter" idx="11"/>
          </p:nvPr>
        </p:nvSpPr>
        <p:spPr/>
        <p:txBody>
          <a:bodyPr/>
          <a:lstStyle/>
          <a:p>
            <a:r>
              <a:rPr lang="en-IE" smtClean="0"/>
              <a:t>Leah Walsh National Emergency Medicine Programme 2016</a:t>
            </a:r>
            <a:endParaRPr lang="en-IE"/>
          </a:p>
        </p:txBody>
      </p:sp>
      <p:sp>
        <p:nvSpPr>
          <p:cNvPr id="6" name="Slide Number Placeholder 5"/>
          <p:cNvSpPr>
            <a:spLocks noGrp="1"/>
          </p:cNvSpPr>
          <p:nvPr>
            <p:ph type="sldNum" sz="quarter" idx="12"/>
          </p:nvPr>
        </p:nvSpPr>
        <p:spPr/>
        <p:txBody>
          <a:bodyPr/>
          <a:lstStyle/>
          <a:p>
            <a:fld id="{9A3676DB-4165-4D62-A06D-3CF77B6F3EB1}" type="slidenum">
              <a:rPr lang="en-IE" smtClean="0"/>
              <a:t>‹#›</a:t>
            </a:fld>
            <a:endParaRPr lang="en-IE"/>
          </a:p>
        </p:txBody>
      </p:sp>
    </p:spTree>
    <p:extLst>
      <p:ext uri="{BB962C8B-B14F-4D97-AF65-F5344CB8AC3E}">
        <p14:creationId xmlns:p14="http://schemas.microsoft.com/office/powerpoint/2010/main" val="284117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CCF2A1-6A14-4464-9FAB-8A4925F08ECA}" type="datetime1">
              <a:rPr lang="en-IE" smtClean="0"/>
              <a:t>25/07/2016</a:t>
            </a:fld>
            <a:endParaRPr lang="en-IE"/>
          </a:p>
        </p:txBody>
      </p:sp>
      <p:sp>
        <p:nvSpPr>
          <p:cNvPr id="5" name="Footer Placeholder 4"/>
          <p:cNvSpPr>
            <a:spLocks noGrp="1"/>
          </p:cNvSpPr>
          <p:nvPr>
            <p:ph type="ftr" sz="quarter" idx="11"/>
          </p:nvPr>
        </p:nvSpPr>
        <p:spPr/>
        <p:txBody>
          <a:bodyPr/>
          <a:lstStyle/>
          <a:p>
            <a:r>
              <a:rPr lang="en-IE" smtClean="0"/>
              <a:t>Leah Walsh National Emergency Medicine Programme 2016</a:t>
            </a:r>
            <a:endParaRPr lang="en-IE"/>
          </a:p>
        </p:txBody>
      </p:sp>
      <p:sp>
        <p:nvSpPr>
          <p:cNvPr id="6" name="Slide Number Placeholder 5"/>
          <p:cNvSpPr>
            <a:spLocks noGrp="1"/>
          </p:cNvSpPr>
          <p:nvPr>
            <p:ph type="sldNum" sz="quarter" idx="12"/>
          </p:nvPr>
        </p:nvSpPr>
        <p:spPr/>
        <p:txBody>
          <a:bodyPr/>
          <a:lstStyle/>
          <a:p>
            <a:fld id="{9A3676DB-4165-4D62-A06D-3CF77B6F3EB1}" type="slidenum">
              <a:rPr lang="en-IE" smtClean="0"/>
              <a:t>‹#›</a:t>
            </a:fld>
            <a:endParaRPr lang="en-IE"/>
          </a:p>
        </p:txBody>
      </p:sp>
    </p:spTree>
    <p:extLst>
      <p:ext uri="{BB962C8B-B14F-4D97-AF65-F5344CB8AC3E}">
        <p14:creationId xmlns:p14="http://schemas.microsoft.com/office/powerpoint/2010/main" val="405278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23B49C-2EC2-41BD-B224-DB38619C3286}" type="datetime1">
              <a:rPr lang="en-IE" smtClean="0"/>
              <a:t>25/07/2016</a:t>
            </a:fld>
            <a:endParaRPr lang="en-IE"/>
          </a:p>
        </p:txBody>
      </p:sp>
      <p:sp>
        <p:nvSpPr>
          <p:cNvPr id="5" name="Footer Placeholder 4"/>
          <p:cNvSpPr>
            <a:spLocks noGrp="1"/>
          </p:cNvSpPr>
          <p:nvPr>
            <p:ph type="ftr" sz="quarter" idx="11"/>
          </p:nvPr>
        </p:nvSpPr>
        <p:spPr/>
        <p:txBody>
          <a:bodyPr/>
          <a:lstStyle/>
          <a:p>
            <a:r>
              <a:rPr lang="en-IE" smtClean="0"/>
              <a:t>Leah Walsh National Emergency Medicine Programme 2016</a:t>
            </a:r>
            <a:endParaRPr lang="en-IE"/>
          </a:p>
        </p:txBody>
      </p:sp>
      <p:sp>
        <p:nvSpPr>
          <p:cNvPr id="6" name="Slide Number Placeholder 5"/>
          <p:cNvSpPr>
            <a:spLocks noGrp="1"/>
          </p:cNvSpPr>
          <p:nvPr>
            <p:ph type="sldNum" sz="quarter" idx="12"/>
          </p:nvPr>
        </p:nvSpPr>
        <p:spPr/>
        <p:txBody>
          <a:bodyPr/>
          <a:lstStyle/>
          <a:p>
            <a:fld id="{9A3676DB-4165-4D62-A06D-3CF77B6F3EB1}"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56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C8DE54-94E9-430E-87B0-3C121000ECCB}" type="datetime1">
              <a:rPr lang="en-IE" smtClean="0"/>
              <a:t>25/07/2016</a:t>
            </a:fld>
            <a:endParaRPr lang="en-IE"/>
          </a:p>
        </p:txBody>
      </p:sp>
      <p:sp>
        <p:nvSpPr>
          <p:cNvPr id="6" name="Footer Placeholder 5"/>
          <p:cNvSpPr>
            <a:spLocks noGrp="1"/>
          </p:cNvSpPr>
          <p:nvPr>
            <p:ph type="ftr" sz="quarter" idx="11"/>
          </p:nvPr>
        </p:nvSpPr>
        <p:spPr/>
        <p:txBody>
          <a:bodyPr/>
          <a:lstStyle/>
          <a:p>
            <a:r>
              <a:rPr lang="en-IE" smtClean="0"/>
              <a:t>Leah Walsh National Emergency Medicine Programme 2016</a:t>
            </a:r>
            <a:endParaRPr lang="en-IE"/>
          </a:p>
        </p:txBody>
      </p:sp>
      <p:sp>
        <p:nvSpPr>
          <p:cNvPr id="7" name="Slide Number Placeholder 6"/>
          <p:cNvSpPr>
            <a:spLocks noGrp="1"/>
          </p:cNvSpPr>
          <p:nvPr>
            <p:ph type="sldNum" sz="quarter" idx="12"/>
          </p:nvPr>
        </p:nvSpPr>
        <p:spPr/>
        <p:txBody>
          <a:bodyPr/>
          <a:lstStyle/>
          <a:p>
            <a:fld id="{9A3676DB-4165-4D62-A06D-3CF77B6F3EB1}" type="slidenum">
              <a:rPr lang="en-IE" smtClean="0"/>
              <a:t>‹#›</a:t>
            </a:fld>
            <a:endParaRPr lang="en-IE"/>
          </a:p>
        </p:txBody>
      </p:sp>
    </p:spTree>
    <p:extLst>
      <p:ext uri="{BB962C8B-B14F-4D97-AF65-F5344CB8AC3E}">
        <p14:creationId xmlns:p14="http://schemas.microsoft.com/office/powerpoint/2010/main" val="96503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66CE6A-9107-4998-B3AF-465E7B26C4CA}" type="datetime1">
              <a:rPr lang="en-IE" smtClean="0"/>
              <a:t>25/07/2016</a:t>
            </a:fld>
            <a:endParaRPr lang="en-IE"/>
          </a:p>
        </p:txBody>
      </p:sp>
      <p:sp>
        <p:nvSpPr>
          <p:cNvPr id="8" name="Footer Placeholder 7"/>
          <p:cNvSpPr>
            <a:spLocks noGrp="1"/>
          </p:cNvSpPr>
          <p:nvPr>
            <p:ph type="ftr" sz="quarter" idx="11"/>
          </p:nvPr>
        </p:nvSpPr>
        <p:spPr/>
        <p:txBody>
          <a:bodyPr/>
          <a:lstStyle/>
          <a:p>
            <a:r>
              <a:rPr lang="en-IE" smtClean="0"/>
              <a:t>Leah Walsh National Emergency Medicine Programme 2016</a:t>
            </a:r>
            <a:endParaRPr lang="en-IE"/>
          </a:p>
        </p:txBody>
      </p:sp>
      <p:sp>
        <p:nvSpPr>
          <p:cNvPr id="9" name="Slide Number Placeholder 8"/>
          <p:cNvSpPr>
            <a:spLocks noGrp="1"/>
          </p:cNvSpPr>
          <p:nvPr>
            <p:ph type="sldNum" sz="quarter" idx="12"/>
          </p:nvPr>
        </p:nvSpPr>
        <p:spPr/>
        <p:txBody>
          <a:bodyPr/>
          <a:lstStyle/>
          <a:p>
            <a:fld id="{9A3676DB-4165-4D62-A06D-3CF77B6F3EB1}" type="slidenum">
              <a:rPr lang="en-IE" smtClean="0"/>
              <a:t>‹#›</a:t>
            </a:fld>
            <a:endParaRPr lang="en-IE"/>
          </a:p>
        </p:txBody>
      </p:sp>
    </p:spTree>
    <p:extLst>
      <p:ext uri="{BB962C8B-B14F-4D97-AF65-F5344CB8AC3E}">
        <p14:creationId xmlns:p14="http://schemas.microsoft.com/office/powerpoint/2010/main" val="45328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B14314-B6A4-430F-B45F-53FADFD0EE41}" type="datetime1">
              <a:rPr lang="en-IE" smtClean="0"/>
              <a:t>25/07/2016</a:t>
            </a:fld>
            <a:endParaRPr lang="en-IE"/>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sp>
        <p:nvSpPr>
          <p:cNvPr id="5" name="Slide Number Placeholder 4"/>
          <p:cNvSpPr>
            <a:spLocks noGrp="1"/>
          </p:cNvSpPr>
          <p:nvPr>
            <p:ph type="sldNum" sz="quarter" idx="12"/>
          </p:nvPr>
        </p:nvSpPr>
        <p:spPr/>
        <p:txBody>
          <a:bodyPr/>
          <a:lstStyle/>
          <a:p>
            <a:fld id="{9A3676DB-4165-4D62-A06D-3CF77B6F3EB1}" type="slidenum">
              <a:rPr lang="en-IE" smtClean="0"/>
              <a:t>‹#›</a:t>
            </a:fld>
            <a:endParaRPr lang="en-IE"/>
          </a:p>
        </p:txBody>
      </p:sp>
    </p:spTree>
    <p:extLst>
      <p:ext uri="{BB962C8B-B14F-4D97-AF65-F5344CB8AC3E}">
        <p14:creationId xmlns:p14="http://schemas.microsoft.com/office/powerpoint/2010/main" val="111303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1E1276D-922C-4FD2-A612-FF49ECC5CFB7}" type="datetime1">
              <a:rPr lang="en-IE" smtClean="0"/>
              <a:t>25/07/2016</a:t>
            </a:fld>
            <a:endParaRPr lang="en-IE"/>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IE" smtClean="0"/>
              <a:t>Leah Walsh National Emergency Medicine Programme 2016</a:t>
            </a:r>
            <a:endParaRPr lang="en-IE"/>
          </a:p>
        </p:txBody>
      </p:sp>
      <p:sp>
        <p:nvSpPr>
          <p:cNvPr id="9" name="Slide Number Placeholder 8"/>
          <p:cNvSpPr>
            <a:spLocks noGrp="1"/>
          </p:cNvSpPr>
          <p:nvPr>
            <p:ph type="sldNum" sz="quarter" idx="12"/>
          </p:nvPr>
        </p:nvSpPr>
        <p:spPr/>
        <p:txBody>
          <a:bodyPr/>
          <a:lstStyle/>
          <a:p>
            <a:fld id="{9A3676DB-4165-4D62-A06D-3CF77B6F3EB1}" type="slidenum">
              <a:rPr lang="en-IE" smtClean="0"/>
              <a:t>‹#›</a:t>
            </a:fld>
            <a:endParaRPr lang="en-IE"/>
          </a:p>
        </p:txBody>
      </p:sp>
    </p:spTree>
    <p:extLst>
      <p:ext uri="{BB962C8B-B14F-4D97-AF65-F5344CB8AC3E}">
        <p14:creationId xmlns:p14="http://schemas.microsoft.com/office/powerpoint/2010/main" val="64294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81735A6-ACA8-4D48-8718-0967D408ABD6}" type="datetime1">
              <a:rPr lang="en-IE" smtClean="0"/>
              <a:t>25/07/2016</a:t>
            </a:fld>
            <a:endParaRPr lang="en-I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IE" smtClean="0"/>
              <a:t>Leah Walsh National Emergency Medicine Programme 2016</a:t>
            </a:r>
            <a:endParaRPr lang="en-I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A3676DB-4165-4D62-A06D-3CF77B6F3EB1}" type="slidenum">
              <a:rPr lang="en-IE" smtClean="0"/>
              <a:t>‹#›</a:t>
            </a:fld>
            <a:endParaRPr lang="en-IE"/>
          </a:p>
        </p:txBody>
      </p:sp>
    </p:spTree>
    <p:extLst>
      <p:ext uri="{BB962C8B-B14F-4D97-AF65-F5344CB8AC3E}">
        <p14:creationId xmlns:p14="http://schemas.microsoft.com/office/powerpoint/2010/main" val="215047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79F9D-A8E6-4059-A289-95327950788E}" type="datetime1">
              <a:rPr lang="en-IE" smtClean="0"/>
              <a:t>25/07/2016</a:t>
            </a:fld>
            <a:endParaRPr lang="en-IE"/>
          </a:p>
        </p:txBody>
      </p:sp>
      <p:sp>
        <p:nvSpPr>
          <p:cNvPr id="6" name="Footer Placeholder 5"/>
          <p:cNvSpPr>
            <a:spLocks noGrp="1"/>
          </p:cNvSpPr>
          <p:nvPr>
            <p:ph type="ftr" sz="quarter" idx="11"/>
          </p:nvPr>
        </p:nvSpPr>
        <p:spPr/>
        <p:txBody>
          <a:bodyPr/>
          <a:lstStyle/>
          <a:p>
            <a:r>
              <a:rPr lang="en-IE" smtClean="0"/>
              <a:t>Leah Walsh National Emergency Medicine Programme 2016</a:t>
            </a:r>
            <a:endParaRPr lang="en-IE"/>
          </a:p>
        </p:txBody>
      </p:sp>
      <p:sp>
        <p:nvSpPr>
          <p:cNvPr id="7" name="Slide Number Placeholder 6"/>
          <p:cNvSpPr>
            <a:spLocks noGrp="1"/>
          </p:cNvSpPr>
          <p:nvPr>
            <p:ph type="sldNum" sz="quarter" idx="12"/>
          </p:nvPr>
        </p:nvSpPr>
        <p:spPr/>
        <p:txBody>
          <a:bodyPr/>
          <a:lstStyle/>
          <a:p>
            <a:fld id="{9A3676DB-4165-4D62-A06D-3CF77B6F3EB1}" type="slidenum">
              <a:rPr lang="en-IE" smtClean="0"/>
              <a:t>‹#›</a:t>
            </a:fld>
            <a:endParaRPr lang="en-IE"/>
          </a:p>
        </p:txBody>
      </p:sp>
    </p:spTree>
    <p:extLst>
      <p:ext uri="{BB962C8B-B14F-4D97-AF65-F5344CB8AC3E}">
        <p14:creationId xmlns:p14="http://schemas.microsoft.com/office/powerpoint/2010/main" val="74946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alpha val="31000"/>
          </a:srgbClr>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C8E9ABF-8AE3-4151-B68B-398EF322C322}" type="datetime1">
              <a:rPr lang="en-IE" smtClean="0"/>
              <a:t>25/07/2016</a:t>
            </a:fld>
            <a:endParaRPr lang="en-I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IE" smtClean="0"/>
              <a:t>Leah Walsh National Emergency Medicine Programme 2016</a:t>
            </a:r>
            <a:endParaRPr lang="en-I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A3676DB-4165-4D62-A06D-3CF77B6F3EB1}" type="slidenum">
              <a:rPr lang="en-IE" smtClean="0"/>
              <a:t>‹#›</a:t>
            </a:fld>
            <a:endParaRPr lang="en-I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45668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IE" dirty="0" smtClean="0"/>
              <a:t>National Ambulance Handover Protocol</a:t>
            </a:r>
            <a:endParaRPr lang="en-IE" dirty="0"/>
          </a:p>
        </p:txBody>
      </p:sp>
      <p:sp>
        <p:nvSpPr>
          <p:cNvPr id="3" name="Subtitle 2"/>
          <p:cNvSpPr>
            <a:spLocks noGrp="1"/>
          </p:cNvSpPr>
          <p:nvPr>
            <p:ph type="subTitle" idx="1"/>
          </p:nvPr>
        </p:nvSpPr>
        <p:spPr/>
        <p:txBody>
          <a:bodyPr>
            <a:normAutofit fontScale="85000" lnSpcReduction="20000"/>
          </a:bodyPr>
          <a:lstStyle/>
          <a:p>
            <a:r>
              <a:rPr lang="en-IE" dirty="0" smtClean="0"/>
              <a:t>Leah Walsh</a:t>
            </a:r>
          </a:p>
          <a:p>
            <a:r>
              <a:rPr lang="en-IE" dirty="0" smtClean="0"/>
              <a:t>National Emergency Medicine Programme</a:t>
            </a:r>
          </a:p>
          <a:p>
            <a:r>
              <a:rPr lang="en-IE" dirty="0" smtClean="0"/>
              <a:t>2016</a:t>
            </a:r>
            <a:endParaRPr lang="en-IE" dirty="0"/>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5" name="Picture 4"/>
          <p:cNvPicPr>
            <a:picLocks noChangeAspect="1"/>
          </p:cNvPicPr>
          <p:nvPr/>
        </p:nvPicPr>
        <p:blipFill>
          <a:blip r:embed="rId3"/>
          <a:stretch>
            <a:fillRect/>
          </a:stretch>
        </p:blipFill>
        <p:spPr>
          <a:xfrm>
            <a:off x="5093082" y="0"/>
            <a:ext cx="2066795" cy="1674625"/>
          </a:xfrm>
          <a:prstGeom prst="rect">
            <a:avLst/>
          </a:prstGeom>
        </p:spPr>
      </p:pic>
    </p:spTree>
    <p:extLst>
      <p:ext uri="{BB962C8B-B14F-4D97-AF65-F5344CB8AC3E}">
        <p14:creationId xmlns:p14="http://schemas.microsoft.com/office/powerpoint/2010/main" val="2688073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119270" y="0"/>
            <a:ext cx="2072820" cy="1676545"/>
          </a:xfrm>
          <a:prstGeom prst="rect">
            <a:avLst/>
          </a:prstGeom>
        </p:spPr>
      </p:pic>
      <p:sp>
        <p:nvSpPr>
          <p:cNvPr id="2" name="Title 1"/>
          <p:cNvSpPr>
            <a:spLocks noGrp="1"/>
          </p:cNvSpPr>
          <p:nvPr>
            <p:ph type="title"/>
          </p:nvPr>
        </p:nvSpPr>
        <p:spPr/>
        <p:txBody>
          <a:bodyPr/>
          <a:lstStyle/>
          <a:p>
            <a:r>
              <a:rPr lang="en-IE" dirty="0" smtClean="0"/>
              <a:t>Do Actions Speak Louder Than Words?</a:t>
            </a:r>
            <a:endParaRPr lang="en-IE" dirty="0"/>
          </a:p>
        </p:txBody>
      </p:sp>
      <p:sp>
        <p:nvSpPr>
          <p:cNvPr id="3" name="Content Placeholder 2"/>
          <p:cNvSpPr>
            <a:spLocks noGrp="1"/>
          </p:cNvSpPr>
          <p:nvPr>
            <p:ph idx="1"/>
          </p:nvPr>
        </p:nvSpPr>
        <p:spPr>
          <a:xfrm>
            <a:off x="1097280" y="1613647"/>
            <a:ext cx="10058400" cy="4715435"/>
          </a:xfrm>
        </p:spPr>
        <p:txBody>
          <a:bodyPr>
            <a:normAutofit/>
          </a:bodyPr>
          <a:lstStyle/>
          <a:p>
            <a:pPr lvl="2">
              <a:lnSpc>
                <a:spcPct val="160000"/>
              </a:lnSpc>
              <a:buFont typeface="Wingdings" panose="05000000000000000000" pitchFamily="2" charset="2"/>
              <a:buChar char="Ø"/>
            </a:pPr>
            <a:r>
              <a:rPr lang="en-IE" sz="2600" dirty="0" smtClean="0"/>
              <a:t>93% of the conversation </a:t>
            </a:r>
          </a:p>
          <a:p>
            <a:pPr lvl="2">
              <a:lnSpc>
                <a:spcPct val="160000"/>
              </a:lnSpc>
              <a:buFont typeface="Wingdings" panose="05000000000000000000" pitchFamily="2" charset="2"/>
              <a:buChar char="Ø"/>
            </a:pPr>
            <a:r>
              <a:rPr lang="en-IE" sz="2600" dirty="0" smtClean="0"/>
              <a:t>Requires active listening</a:t>
            </a:r>
          </a:p>
          <a:p>
            <a:pPr lvl="2">
              <a:lnSpc>
                <a:spcPct val="160000"/>
              </a:lnSpc>
              <a:buFont typeface="Wingdings" panose="05000000000000000000" pitchFamily="2" charset="2"/>
              <a:buChar char="Ø"/>
            </a:pPr>
            <a:r>
              <a:rPr lang="en-IE" sz="2600" dirty="0" smtClean="0"/>
              <a:t>This involves:</a:t>
            </a:r>
          </a:p>
          <a:p>
            <a:pPr lvl="3">
              <a:lnSpc>
                <a:spcPct val="160000"/>
              </a:lnSpc>
              <a:buFont typeface="Wingdings" panose="05000000000000000000" pitchFamily="2" charset="2"/>
              <a:buChar char="Ø"/>
            </a:pPr>
            <a:r>
              <a:rPr lang="en-IE" sz="2200" dirty="0" smtClean="0"/>
              <a:t>Facial expression</a:t>
            </a:r>
          </a:p>
          <a:p>
            <a:pPr lvl="3">
              <a:lnSpc>
                <a:spcPct val="160000"/>
              </a:lnSpc>
              <a:buFont typeface="Wingdings" panose="05000000000000000000" pitchFamily="2" charset="2"/>
              <a:buChar char="Ø"/>
            </a:pPr>
            <a:r>
              <a:rPr lang="en-IE" sz="2200" dirty="0" smtClean="0"/>
              <a:t>Eye movements and direct eye contact</a:t>
            </a:r>
          </a:p>
          <a:p>
            <a:pPr lvl="3">
              <a:lnSpc>
                <a:spcPct val="160000"/>
              </a:lnSpc>
              <a:buFont typeface="Wingdings" panose="05000000000000000000" pitchFamily="2" charset="2"/>
              <a:buChar char="Ø"/>
            </a:pPr>
            <a:r>
              <a:rPr lang="en-IE" sz="2200" dirty="0" smtClean="0"/>
              <a:t>Body movement</a:t>
            </a:r>
          </a:p>
          <a:p>
            <a:pPr lvl="3">
              <a:lnSpc>
                <a:spcPct val="160000"/>
              </a:lnSpc>
              <a:buFont typeface="Wingdings" panose="05000000000000000000" pitchFamily="2" charset="2"/>
              <a:buChar char="Ø"/>
            </a:pPr>
            <a:r>
              <a:rPr lang="en-IE" sz="2200" dirty="0" smtClean="0"/>
              <a:t>Gestures                                                                  </a:t>
            </a:r>
            <a:r>
              <a:rPr lang="en-IE" sz="2200" i="1" dirty="0" smtClean="0"/>
              <a:t>(Arnold &amp; Undermann Boggs, 2003)</a:t>
            </a:r>
          </a:p>
          <a:p>
            <a:pPr marL="566928" lvl="3" indent="0">
              <a:buNone/>
            </a:pPr>
            <a:endParaRPr lang="en-IE" sz="2400" dirty="0" smtClean="0"/>
          </a:p>
          <a:p>
            <a:pPr lvl="3"/>
            <a:endParaRPr lang="en-IE" dirty="0" smtClean="0"/>
          </a:p>
          <a:p>
            <a:pPr lvl="2"/>
            <a:endParaRPr lang="en-IE" dirty="0"/>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spTree>
    <p:extLst>
      <p:ext uri="{BB962C8B-B14F-4D97-AF65-F5344CB8AC3E}">
        <p14:creationId xmlns:p14="http://schemas.microsoft.com/office/powerpoint/2010/main" val="4012230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Clinical Handover</a:t>
            </a:r>
            <a:endParaRPr lang="en-IE" dirty="0"/>
          </a:p>
        </p:txBody>
      </p:sp>
      <p:sp>
        <p:nvSpPr>
          <p:cNvPr id="3" name="Content Placeholder 2"/>
          <p:cNvSpPr>
            <a:spLocks noGrp="1"/>
          </p:cNvSpPr>
          <p:nvPr>
            <p:ph idx="1"/>
          </p:nvPr>
        </p:nvSpPr>
        <p:spPr>
          <a:xfrm>
            <a:off x="1097280" y="1845733"/>
            <a:ext cx="10058400" cy="4411631"/>
          </a:xfrm>
        </p:spPr>
        <p:txBody>
          <a:bodyPr>
            <a:normAutofit fontScale="85000" lnSpcReduction="20000"/>
          </a:bodyPr>
          <a:lstStyle/>
          <a:p>
            <a:pPr marL="0" indent="0" algn="ctr">
              <a:buNone/>
            </a:pPr>
            <a:endParaRPr lang="en-IE" sz="9600" dirty="0" smtClean="0"/>
          </a:p>
          <a:p>
            <a:pPr algn="ctr"/>
            <a:endParaRPr lang="en-IE" sz="9600" dirty="0" smtClean="0"/>
          </a:p>
          <a:p>
            <a:pPr algn="ctr"/>
            <a:endParaRPr lang="en-IE" sz="9600" dirty="0" smtClean="0"/>
          </a:p>
          <a:p>
            <a:pPr algn="ctr"/>
            <a:r>
              <a:rPr lang="en-IE" sz="9600" dirty="0" smtClean="0"/>
              <a:t>Hands off, Eyes on</a:t>
            </a:r>
            <a:endParaRPr lang="en-IE" sz="9600" dirty="0"/>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143" y="1845733"/>
            <a:ext cx="6352673" cy="2682240"/>
          </a:xfrm>
          <a:prstGeom prst="rect">
            <a:avLst/>
          </a:prstGeom>
        </p:spPr>
      </p:pic>
      <p:pic>
        <p:nvPicPr>
          <p:cNvPr id="6" name="Picture 5"/>
          <p:cNvPicPr>
            <a:picLocks noChangeAspect="1"/>
          </p:cNvPicPr>
          <p:nvPr/>
        </p:nvPicPr>
        <p:blipFill>
          <a:blip r:embed="rId4"/>
          <a:stretch>
            <a:fillRect/>
          </a:stretch>
        </p:blipFill>
        <p:spPr>
          <a:xfrm>
            <a:off x="10119180" y="0"/>
            <a:ext cx="2072820" cy="1676545"/>
          </a:xfrm>
          <a:prstGeom prst="rect">
            <a:avLst/>
          </a:prstGeom>
        </p:spPr>
      </p:pic>
    </p:spTree>
    <p:extLst>
      <p:ext uri="{BB962C8B-B14F-4D97-AF65-F5344CB8AC3E}">
        <p14:creationId xmlns:p14="http://schemas.microsoft.com/office/powerpoint/2010/main" val="41412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51"/>
            <a:ext cx="10515600" cy="1325563"/>
          </a:xfrm>
        </p:spPr>
        <p:txBody>
          <a:bodyPr/>
          <a:lstStyle/>
          <a:p>
            <a:r>
              <a:rPr lang="en-IE" dirty="0" smtClean="0"/>
              <a:t>It’s Just A Mnemonic</a:t>
            </a:r>
            <a:endParaRPr lang="en-IE" dirty="0"/>
          </a:p>
        </p:txBody>
      </p:sp>
      <p:sp>
        <p:nvSpPr>
          <p:cNvPr id="3" name="Content Placeholder 2"/>
          <p:cNvSpPr>
            <a:spLocks noGrp="1"/>
          </p:cNvSpPr>
          <p:nvPr>
            <p:ph idx="1"/>
          </p:nvPr>
        </p:nvSpPr>
        <p:spPr/>
        <p:txBody>
          <a:bodyPr/>
          <a:lstStyle/>
          <a:p>
            <a:endParaRPr lang="en-IE" dirty="0"/>
          </a:p>
        </p:txBody>
      </p:sp>
      <p:sp>
        <p:nvSpPr>
          <p:cNvPr id="7" name="Footer Placeholder 6"/>
          <p:cNvSpPr>
            <a:spLocks noGrp="1"/>
          </p:cNvSpPr>
          <p:nvPr>
            <p:ph type="ftr" sz="quarter" idx="11"/>
          </p:nvPr>
        </p:nvSpPr>
        <p:spPr/>
        <p:txBody>
          <a:bodyPr/>
          <a:lstStyle/>
          <a:p>
            <a:r>
              <a:rPr lang="en-IE" smtClean="0"/>
              <a:t>Leah Walsh National Emergency Medicine Programme 2016</a:t>
            </a:r>
            <a:endParaRPr lang="en-IE"/>
          </a:p>
        </p:txBody>
      </p:sp>
      <p:sp>
        <p:nvSpPr>
          <p:cNvPr id="4" name="Rectangle 3"/>
          <p:cNvSpPr/>
          <p:nvPr/>
        </p:nvSpPr>
        <p:spPr>
          <a:xfrm rot="18988776">
            <a:off x="1094899" y="1800615"/>
            <a:ext cx="1824218" cy="923330"/>
          </a:xfrm>
          <a:prstGeom prst="rect">
            <a:avLst/>
          </a:prstGeom>
          <a:noFill/>
        </p:spPr>
        <p:txBody>
          <a:bodyPr wrap="none" lIns="91440" tIns="45720" rIns="91440" bIns="45720">
            <a:spAutoFit/>
          </a:bodyPr>
          <a:lstStyle/>
          <a:p>
            <a:pPr algn="ctr"/>
            <a:r>
              <a:rPr lang="en-US" sz="5400" dirty="0">
                <a:ln w="0"/>
                <a:solidFill>
                  <a:srgbClr val="0070C0"/>
                </a:solidFill>
                <a:effectLst>
                  <a:outerShdw blurRad="38100" dist="25400" dir="5400000" algn="ctr" rotWithShape="0">
                    <a:srgbClr val="6E747A">
                      <a:alpha val="43000"/>
                    </a:srgbClr>
                  </a:outerShdw>
                </a:effectLst>
              </a:rPr>
              <a:t>I</a:t>
            </a:r>
            <a:r>
              <a:rPr lang="en-US" sz="5400" dirty="0" smtClean="0">
                <a:ln w="0"/>
                <a:solidFill>
                  <a:srgbClr val="0070C0"/>
                </a:solidFill>
                <a:effectLst>
                  <a:outerShdw blurRad="38100" dist="25400" dir="5400000" algn="ctr" rotWithShape="0">
                    <a:srgbClr val="6E747A">
                      <a:alpha val="43000"/>
                    </a:srgbClr>
                  </a:outerShdw>
                </a:effectLst>
              </a:rPr>
              <a:t>SBAR</a:t>
            </a:r>
            <a:endParaRPr lang="en-US" sz="5400" dirty="0">
              <a:ln w="0"/>
              <a:solidFill>
                <a:srgbClr val="0070C0"/>
              </a:solidFill>
              <a:effectLst>
                <a:outerShdw blurRad="38100" dist="25400" dir="5400000" algn="ctr" rotWithShape="0">
                  <a:srgbClr val="6E747A">
                    <a:alpha val="43000"/>
                  </a:srgbClr>
                </a:outerShdw>
              </a:effectLst>
            </a:endParaRPr>
          </a:p>
        </p:txBody>
      </p:sp>
      <p:sp>
        <p:nvSpPr>
          <p:cNvPr id="5" name="Rectangle 4"/>
          <p:cNvSpPr/>
          <p:nvPr/>
        </p:nvSpPr>
        <p:spPr>
          <a:xfrm rot="2575488">
            <a:off x="7821945" y="2436191"/>
            <a:ext cx="3070072" cy="923330"/>
          </a:xfrm>
          <a:prstGeom prst="rect">
            <a:avLst/>
          </a:prstGeom>
          <a:noFill/>
        </p:spPr>
        <p:txBody>
          <a:bodyPr wrap="none" lIns="91440" tIns="45720" rIns="91440" bIns="45720">
            <a:spAutoFit/>
          </a:bodyPr>
          <a:lstStyle/>
          <a:p>
            <a:pPr algn="ctr"/>
            <a:r>
              <a:rPr lang="en-US" sz="5400" b="0" cap="none" spc="0" dirty="0" smtClean="0">
                <a:ln w="0"/>
                <a:solidFill>
                  <a:srgbClr val="0070C0"/>
                </a:solidFill>
                <a:effectLst>
                  <a:outerShdw blurRad="38100" dist="25400" dir="5400000" algn="ctr" rotWithShape="0">
                    <a:srgbClr val="6E747A">
                      <a:alpha val="43000"/>
                    </a:srgbClr>
                  </a:outerShdw>
                </a:effectLst>
              </a:rPr>
              <a:t>METHANE</a:t>
            </a:r>
            <a:endParaRPr lang="en-US" sz="5400" b="0" cap="none" spc="0" dirty="0">
              <a:ln w="0"/>
              <a:solidFill>
                <a:srgbClr val="0070C0"/>
              </a:solidFill>
              <a:effectLst>
                <a:outerShdw blurRad="38100" dist="25400" dir="5400000" algn="ctr" rotWithShape="0">
                  <a:srgbClr val="6E747A">
                    <a:alpha val="43000"/>
                  </a:srgbClr>
                </a:outerShdw>
              </a:effectLst>
            </a:endParaRPr>
          </a:p>
        </p:txBody>
      </p:sp>
      <p:sp>
        <p:nvSpPr>
          <p:cNvPr id="6" name="Rectangle 5"/>
          <p:cNvSpPr/>
          <p:nvPr/>
        </p:nvSpPr>
        <p:spPr>
          <a:xfrm rot="2264095">
            <a:off x="1160693" y="5028392"/>
            <a:ext cx="2095445" cy="923330"/>
          </a:xfrm>
          <a:prstGeom prst="rect">
            <a:avLst/>
          </a:prstGeom>
          <a:noFill/>
        </p:spPr>
        <p:txBody>
          <a:bodyPr wrap="none" lIns="91440" tIns="45720" rIns="91440" bIns="45720">
            <a:spAutoFit/>
          </a:bodyPr>
          <a:lstStyle/>
          <a:p>
            <a:pPr algn="ctr"/>
            <a:r>
              <a:rPr lang="en-US" sz="5400" b="0" cap="none" spc="0" dirty="0" smtClean="0">
                <a:ln w="0"/>
                <a:solidFill>
                  <a:srgbClr val="0070C0"/>
                </a:solidFill>
                <a:effectLst>
                  <a:outerShdw blurRad="38100" dist="25400" dir="5400000" algn="ctr" rotWithShape="0">
                    <a:srgbClr val="6E747A">
                      <a:alpha val="43000"/>
                    </a:srgbClr>
                  </a:outerShdw>
                </a:effectLst>
              </a:rPr>
              <a:t>ABCDE</a:t>
            </a:r>
            <a:endParaRPr lang="en-US" sz="5400" b="0" cap="none" spc="0" dirty="0">
              <a:ln w="0"/>
              <a:solidFill>
                <a:srgbClr val="0070C0"/>
              </a:solidFill>
              <a:effectLst>
                <a:outerShdw blurRad="38100" dist="25400" dir="5400000" algn="ctr" rotWithShape="0">
                  <a:srgbClr val="6E747A">
                    <a:alpha val="43000"/>
                  </a:srgbClr>
                </a:outerShdw>
              </a:effectLst>
            </a:endParaRPr>
          </a:p>
        </p:txBody>
      </p:sp>
      <p:sp>
        <p:nvSpPr>
          <p:cNvPr id="8" name="Rectangle 7"/>
          <p:cNvSpPr/>
          <p:nvPr/>
        </p:nvSpPr>
        <p:spPr>
          <a:xfrm rot="19620747">
            <a:off x="8249144" y="5044308"/>
            <a:ext cx="2215671" cy="923330"/>
          </a:xfrm>
          <a:prstGeom prst="rect">
            <a:avLst/>
          </a:prstGeom>
          <a:noFill/>
        </p:spPr>
        <p:txBody>
          <a:bodyPr wrap="none" lIns="91440" tIns="45720" rIns="91440" bIns="45720">
            <a:spAutoFit/>
          </a:bodyPr>
          <a:lstStyle/>
          <a:p>
            <a:pPr algn="ctr"/>
            <a:r>
              <a:rPr lang="en-US" sz="5400" dirty="0" smtClean="0">
                <a:ln w="0"/>
                <a:solidFill>
                  <a:srgbClr val="0070C0"/>
                </a:solidFill>
                <a:effectLst>
                  <a:outerShdw blurRad="38100" dist="25400" dir="5400000" algn="ctr" rotWithShape="0">
                    <a:srgbClr val="6E747A">
                      <a:alpha val="43000"/>
                    </a:srgbClr>
                  </a:outerShdw>
                </a:effectLst>
              </a:rPr>
              <a:t>ASHICE</a:t>
            </a:r>
            <a:endParaRPr lang="en-US" sz="5400" dirty="0">
              <a:ln w="0"/>
              <a:solidFill>
                <a:srgbClr val="0070C0"/>
              </a:solidFill>
              <a:effectLst>
                <a:outerShdw blurRad="38100" dist="25400" dir="5400000" algn="ctr" rotWithShape="0">
                  <a:srgbClr val="6E747A">
                    <a:alpha val="43000"/>
                  </a:srgbClr>
                </a:outerShdw>
              </a:effectLst>
            </a:endParaRPr>
          </a:p>
        </p:txBody>
      </p:sp>
      <p:sp>
        <p:nvSpPr>
          <p:cNvPr id="9" name="Rectangle 8"/>
          <p:cNvSpPr/>
          <p:nvPr/>
        </p:nvSpPr>
        <p:spPr>
          <a:xfrm>
            <a:off x="3175817" y="3090052"/>
            <a:ext cx="5570368" cy="1323439"/>
          </a:xfrm>
          <a:prstGeom prst="rect">
            <a:avLst/>
          </a:prstGeom>
          <a:noFill/>
        </p:spPr>
        <p:txBody>
          <a:bodyPr wrap="square" lIns="91440" tIns="45720" rIns="91440" bIns="45720">
            <a:spAutoFit/>
          </a:bodyPr>
          <a:lstStyle/>
          <a:p>
            <a:pPr algn="ctr"/>
            <a:r>
              <a:rPr lang="en-US" sz="8000" b="0" cap="none" spc="0" dirty="0" smtClean="0">
                <a:ln w="0"/>
                <a:solidFill>
                  <a:srgbClr val="002060"/>
                </a:solidFill>
                <a:effectLst>
                  <a:outerShdw blurRad="38100" dist="25400" dir="5400000" algn="ctr" rotWithShape="0">
                    <a:srgbClr val="6E747A">
                      <a:alpha val="43000"/>
                    </a:srgbClr>
                  </a:outerShdw>
                </a:effectLst>
              </a:rPr>
              <a:t>IMIST AMBO</a:t>
            </a:r>
            <a:endParaRPr lang="en-US" sz="8000" b="0" cap="none" spc="0" dirty="0">
              <a:ln w="0"/>
              <a:solidFill>
                <a:srgbClr val="002060"/>
              </a:solidFill>
              <a:effectLst>
                <a:outerShdw blurRad="38100" dist="25400" dir="5400000" algn="ctr" rotWithShape="0">
                  <a:srgbClr val="6E747A">
                    <a:alpha val="43000"/>
                  </a:srgbClr>
                </a:outerShdw>
              </a:effectLst>
            </a:endParaRPr>
          </a:p>
        </p:txBody>
      </p:sp>
      <p:pic>
        <p:nvPicPr>
          <p:cNvPr id="10" name="Picture 9"/>
          <p:cNvPicPr>
            <a:picLocks noChangeAspect="1"/>
          </p:cNvPicPr>
          <p:nvPr/>
        </p:nvPicPr>
        <p:blipFill>
          <a:blip r:embed="rId3"/>
          <a:stretch>
            <a:fillRect/>
          </a:stretch>
        </p:blipFill>
        <p:spPr>
          <a:xfrm>
            <a:off x="10119180" y="52071"/>
            <a:ext cx="2072820" cy="1676545"/>
          </a:xfrm>
          <a:prstGeom prst="rect">
            <a:avLst/>
          </a:prstGeom>
        </p:spPr>
      </p:pic>
    </p:spTree>
    <p:extLst>
      <p:ext uri="{BB962C8B-B14F-4D97-AF65-F5344CB8AC3E}">
        <p14:creationId xmlns:p14="http://schemas.microsoft.com/office/powerpoint/2010/main" val="61387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119180" y="60815"/>
            <a:ext cx="2072820" cy="1676545"/>
          </a:xfrm>
          <a:prstGeom prst="rect">
            <a:avLst/>
          </a:prstGeom>
        </p:spPr>
      </p:pic>
      <p:sp>
        <p:nvSpPr>
          <p:cNvPr id="2" name="Title 1"/>
          <p:cNvSpPr>
            <a:spLocks noGrp="1"/>
          </p:cNvSpPr>
          <p:nvPr>
            <p:ph type="title"/>
          </p:nvPr>
        </p:nvSpPr>
        <p:spPr/>
        <p:txBody>
          <a:bodyPr/>
          <a:lstStyle/>
          <a:p>
            <a:endParaRPr lang="en-IE"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18466" y="0"/>
            <a:ext cx="7108751" cy="6858000"/>
          </a:xfrm>
        </p:spPr>
      </p:pic>
      <p:sp>
        <p:nvSpPr>
          <p:cNvPr id="3" name="Footer Placeholder 2"/>
          <p:cNvSpPr>
            <a:spLocks noGrp="1"/>
          </p:cNvSpPr>
          <p:nvPr>
            <p:ph type="ftr" sz="quarter" idx="11"/>
          </p:nvPr>
        </p:nvSpPr>
        <p:spPr/>
        <p:txBody>
          <a:bodyPr/>
          <a:lstStyle/>
          <a:p>
            <a:r>
              <a:rPr lang="en-IE" smtClean="0"/>
              <a:t>Leah Walsh National Emergency Medicine Programme 2016</a:t>
            </a:r>
            <a:endParaRPr lang="en-IE"/>
          </a:p>
        </p:txBody>
      </p:sp>
    </p:spTree>
    <p:extLst>
      <p:ext uri="{BB962C8B-B14F-4D97-AF65-F5344CB8AC3E}">
        <p14:creationId xmlns:p14="http://schemas.microsoft.com/office/powerpoint/2010/main" val="3762835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is IMIST AMBO</a:t>
            </a:r>
            <a:endParaRPr lang="en-IE" dirty="0"/>
          </a:p>
        </p:txBody>
      </p:sp>
      <p:sp>
        <p:nvSpPr>
          <p:cNvPr id="3" name="Content Placeholder 2"/>
          <p:cNvSpPr>
            <a:spLocks noGrp="1"/>
          </p:cNvSpPr>
          <p:nvPr>
            <p:ph idx="1"/>
          </p:nvPr>
        </p:nvSpPr>
        <p:spPr/>
        <p:txBody>
          <a:bodyPr>
            <a:normAutofit lnSpcReduction="10000"/>
          </a:bodyPr>
          <a:lstStyle/>
          <a:p>
            <a:pPr>
              <a:lnSpc>
                <a:spcPct val="200000"/>
              </a:lnSpc>
              <a:buFont typeface="Wingdings" panose="05000000000000000000" pitchFamily="2" charset="2"/>
              <a:buChar char="Ø"/>
            </a:pPr>
            <a:r>
              <a:rPr lang="en-IE" sz="2800" dirty="0" smtClean="0"/>
              <a:t>National Ambulance Handover Protocol</a:t>
            </a:r>
          </a:p>
          <a:p>
            <a:pPr>
              <a:lnSpc>
                <a:spcPct val="200000"/>
              </a:lnSpc>
              <a:buFont typeface="Wingdings" panose="05000000000000000000" pitchFamily="2" charset="2"/>
              <a:buChar char="Ø"/>
            </a:pPr>
            <a:r>
              <a:rPr lang="en-IE" sz="2800" dirty="0" smtClean="0"/>
              <a:t>“Hands off” approach</a:t>
            </a:r>
          </a:p>
          <a:p>
            <a:pPr>
              <a:lnSpc>
                <a:spcPct val="200000"/>
              </a:lnSpc>
              <a:buFont typeface="Wingdings" panose="05000000000000000000" pitchFamily="2" charset="2"/>
              <a:buChar char="Ø"/>
            </a:pPr>
            <a:r>
              <a:rPr lang="en-IE" sz="2800" dirty="0" smtClean="0"/>
              <a:t>90 seconds</a:t>
            </a:r>
          </a:p>
          <a:p>
            <a:pPr>
              <a:lnSpc>
                <a:spcPct val="200000"/>
              </a:lnSpc>
              <a:buFont typeface="Wingdings" panose="05000000000000000000" pitchFamily="2" charset="2"/>
              <a:buChar char="Ø"/>
            </a:pPr>
            <a:r>
              <a:rPr lang="en-IE" sz="2800" dirty="0" smtClean="0"/>
              <a:t>Split into two components</a:t>
            </a:r>
            <a:endParaRPr lang="en-IE" sz="2800" dirty="0"/>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5" name="Picture 4"/>
          <p:cNvPicPr>
            <a:picLocks noChangeAspect="1"/>
          </p:cNvPicPr>
          <p:nvPr/>
        </p:nvPicPr>
        <p:blipFill>
          <a:blip r:embed="rId3"/>
          <a:stretch>
            <a:fillRect/>
          </a:stretch>
        </p:blipFill>
        <p:spPr>
          <a:xfrm>
            <a:off x="10119270" y="0"/>
            <a:ext cx="2072820" cy="1676545"/>
          </a:xfrm>
          <a:prstGeom prst="rect">
            <a:avLst/>
          </a:prstGeom>
        </p:spPr>
      </p:pic>
    </p:spTree>
    <p:extLst>
      <p:ext uri="{BB962C8B-B14F-4D97-AF65-F5344CB8AC3E}">
        <p14:creationId xmlns:p14="http://schemas.microsoft.com/office/powerpoint/2010/main" val="1371499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119269" y="60815"/>
            <a:ext cx="2072820" cy="1676545"/>
          </a:xfrm>
          <a:prstGeom prst="rect">
            <a:avLst/>
          </a:prstGeom>
        </p:spPr>
      </p:pic>
      <p:sp>
        <p:nvSpPr>
          <p:cNvPr id="2" name="Title 1"/>
          <p:cNvSpPr>
            <a:spLocks noGrp="1"/>
          </p:cNvSpPr>
          <p:nvPr>
            <p:ph type="title"/>
          </p:nvPr>
        </p:nvSpPr>
        <p:spPr/>
        <p:txBody>
          <a:bodyPr/>
          <a:lstStyle/>
          <a:p>
            <a:endParaRPr lang="en-IE"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65839" y="776007"/>
            <a:ext cx="7521281" cy="4404258"/>
          </a:xfrm>
        </p:spPr>
      </p:pic>
      <p:sp>
        <p:nvSpPr>
          <p:cNvPr id="3" name="Footer Placeholder 2"/>
          <p:cNvSpPr>
            <a:spLocks noGrp="1"/>
          </p:cNvSpPr>
          <p:nvPr>
            <p:ph type="ftr" sz="quarter" idx="11"/>
          </p:nvPr>
        </p:nvSpPr>
        <p:spPr/>
        <p:txBody>
          <a:bodyPr/>
          <a:lstStyle/>
          <a:p>
            <a:r>
              <a:rPr lang="en-IE" smtClean="0"/>
              <a:t>Leah Walsh National Emergency Medicine Programme 2016</a:t>
            </a:r>
            <a:endParaRPr lang="en-IE"/>
          </a:p>
        </p:txBody>
      </p:sp>
    </p:spTree>
    <p:extLst>
      <p:ext uri="{BB962C8B-B14F-4D97-AF65-F5344CB8AC3E}">
        <p14:creationId xmlns:p14="http://schemas.microsoft.com/office/powerpoint/2010/main" val="2755304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1621" y="1954306"/>
            <a:ext cx="7608757" cy="2893929"/>
          </a:xfrm>
        </p:spPr>
      </p:pic>
      <p:sp>
        <p:nvSpPr>
          <p:cNvPr id="3" name="Footer Placeholder 2"/>
          <p:cNvSpPr>
            <a:spLocks noGrp="1"/>
          </p:cNvSpPr>
          <p:nvPr>
            <p:ph type="ftr" sz="quarter" idx="11"/>
          </p:nvPr>
        </p:nvSpPr>
        <p:spPr/>
        <p:txBody>
          <a:bodyPr/>
          <a:lstStyle/>
          <a:p>
            <a:r>
              <a:rPr lang="en-IE" smtClean="0"/>
              <a:t>Leah Walsh National Emergency Medicine Programme 2016</a:t>
            </a:r>
            <a:endParaRPr lang="en-IE"/>
          </a:p>
        </p:txBody>
      </p:sp>
      <p:pic>
        <p:nvPicPr>
          <p:cNvPr id="5" name="Picture 4"/>
          <p:cNvPicPr>
            <a:picLocks noChangeAspect="1"/>
          </p:cNvPicPr>
          <p:nvPr/>
        </p:nvPicPr>
        <p:blipFill>
          <a:blip r:embed="rId4"/>
          <a:stretch>
            <a:fillRect/>
          </a:stretch>
        </p:blipFill>
        <p:spPr>
          <a:xfrm>
            <a:off x="10119180" y="60815"/>
            <a:ext cx="2072820" cy="1676545"/>
          </a:xfrm>
          <a:prstGeom prst="rect">
            <a:avLst/>
          </a:prstGeom>
        </p:spPr>
      </p:pic>
    </p:spTree>
    <p:extLst>
      <p:ext uri="{BB962C8B-B14F-4D97-AF65-F5344CB8AC3E}">
        <p14:creationId xmlns:p14="http://schemas.microsoft.com/office/powerpoint/2010/main" val="1103419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Receiving handover: Stable Patient</a:t>
            </a:r>
            <a:endParaRPr lang="en-IE" dirty="0"/>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Ø"/>
            </a:pPr>
            <a:r>
              <a:rPr lang="en-IE" sz="2400" dirty="0" smtClean="0"/>
              <a:t>Clearly sign posted</a:t>
            </a:r>
          </a:p>
          <a:p>
            <a:pPr>
              <a:lnSpc>
                <a:spcPct val="150000"/>
              </a:lnSpc>
              <a:buFont typeface="Wingdings" panose="05000000000000000000" pitchFamily="2" charset="2"/>
              <a:buChar char="Ø"/>
            </a:pPr>
            <a:r>
              <a:rPr lang="en-IE" sz="2400" dirty="0" smtClean="0"/>
              <a:t>Confidential area</a:t>
            </a:r>
          </a:p>
          <a:p>
            <a:pPr>
              <a:lnSpc>
                <a:spcPct val="150000"/>
              </a:lnSpc>
              <a:buFont typeface="Wingdings" panose="05000000000000000000" pitchFamily="2" charset="2"/>
              <a:buChar char="Ø"/>
            </a:pPr>
            <a:r>
              <a:rPr lang="en-IE" sz="2400" dirty="0" smtClean="0"/>
              <a:t>Ambulance triage nurse clearly identified</a:t>
            </a:r>
          </a:p>
          <a:p>
            <a:pPr>
              <a:lnSpc>
                <a:spcPct val="150000"/>
              </a:lnSpc>
              <a:buFont typeface="Wingdings" panose="05000000000000000000" pitchFamily="2" charset="2"/>
              <a:buChar char="Ø"/>
            </a:pPr>
            <a:r>
              <a:rPr lang="en-IE" sz="2400" dirty="0" smtClean="0"/>
              <a:t>Infection control precautions</a:t>
            </a:r>
            <a:endParaRPr lang="en-IE" sz="2400" dirty="0"/>
          </a:p>
        </p:txBody>
      </p:sp>
      <p:sp>
        <p:nvSpPr>
          <p:cNvPr id="5" name="Footer Placeholder 4"/>
          <p:cNvSpPr>
            <a:spLocks noGrp="1"/>
          </p:cNvSpPr>
          <p:nvPr>
            <p:ph type="ftr" sz="quarter" idx="11"/>
          </p:nvPr>
        </p:nvSpPr>
        <p:spPr/>
        <p:txBody>
          <a:bodyPr/>
          <a:lstStyle/>
          <a:p>
            <a:r>
              <a:rPr lang="en-IE" smtClean="0"/>
              <a:t>Leah Walsh National Emergency Medicine Programme 2016</a:t>
            </a:r>
            <a:endParaRPr lang="en-IE"/>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1922" y="1847858"/>
            <a:ext cx="3246105" cy="5734049"/>
          </a:xfrm>
          <a:prstGeom prst="rect">
            <a:avLst/>
          </a:prstGeom>
        </p:spPr>
      </p:pic>
      <p:pic>
        <p:nvPicPr>
          <p:cNvPr id="6" name="Picture 5"/>
          <p:cNvPicPr>
            <a:picLocks noChangeAspect="1"/>
          </p:cNvPicPr>
          <p:nvPr/>
        </p:nvPicPr>
        <p:blipFill>
          <a:blip r:embed="rId4"/>
          <a:stretch>
            <a:fillRect/>
          </a:stretch>
        </p:blipFill>
        <p:spPr>
          <a:xfrm>
            <a:off x="10088647" y="-3915"/>
            <a:ext cx="2072820" cy="1676545"/>
          </a:xfrm>
          <a:prstGeom prst="rect">
            <a:avLst/>
          </a:prstGeom>
        </p:spPr>
      </p:pic>
    </p:spTree>
    <p:extLst>
      <p:ext uri="{BB962C8B-B14F-4D97-AF65-F5344CB8AC3E}">
        <p14:creationId xmlns:p14="http://schemas.microsoft.com/office/powerpoint/2010/main" val="1692998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Receiving Handover: Stable Patient</a:t>
            </a:r>
            <a:endParaRPr lang="en-IE" dirty="0"/>
          </a:p>
        </p:txBody>
      </p:sp>
      <p:sp>
        <p:nvSpPr>
          <p:cNvPr id="3" name="Content Placeholder 2"/>
          <p:cNvSpPr>
            <a:spLocks noGrp="1"/>
          </p:cNvSpPr>
          <p:nvPr>
            <p:ph idx="1"/>
          </p:nvPr>
        </p:nvSpPr>
        <p:spPr/>
        <p:txBody>
          <a:bodyPr/>
          <a:lstStyle/>
          <a:p>
            <a:pPr>
              <a:lnSpc>
                <a:spcPct val="150000"/>
              </a:lnSpc>
              <a:buFont typeface="Wingdings" panose="05000000000000000000" pitchFamily="2" charset="2"/>
              <a:buChar char="Ø"/>
            </a:pPr>
            <a:r>
              <a:rPr lang="en-IE" sz="2400" dirty="0" smtClean="0"/>
              <a:t>Pause for questions between IMIST and AMBO</a:t>
            </a:r>
          </a:p>
          <a:p>
            <a:pPr>
              <a:lnSpc>
                <a:spcPct val="150000"/>
              </a:lnSpc>
              <a:buFont typeface="Wingdings" panose="05000000000000000000" pitchFamily="2" charset="2"/>
              <a:buChar char="Ø"/>
            </a:pPr>
            <a:r>
              <a:rPr lang="en-IE" sz="2400" dirty="0" smtClean="0"/>
              <a:t>Additional information given at the end of AMBO if required</a:t>
            </a:r>
          </a:p>
          <a:p>
            <a:pPr>
              <a:lnSpc>
                <a:spcPct val="150000"/>
              </a:lnSpc>
              <a:buFont typeface="Wingdings" panose="05000000000000000000" pitchFamily="2" charset="2"/>
              <a:buChar char="Ø"/>
            </a:pPr>
            <a:r>
              <a:rPr lang="en-IE" sz="2400" dirty="0" smtClean="0"/>
              <a:t>Patient moved into ED care area</a:t>
            </a:r>
          </a:p>
          <a:p>
            <a:pPr>
              <a:lnSpc>
                <a:spcPct val="150000"/>
              </a:lnSpc>
              <a:buFont typeface="Wingdings" panose="05000000000000000000" pitchFamily="2" charset="2"/>
              <a:buChar char="Ø"/>
            </a:pPr>
            <a:r>
              <a:rPr lang="en-IE" sz="2400" dirty="0" smtClean="0"/>
              <a:t>Complete the PCR</a:t>
            </a:r>
          </a:p>
          <a:p>
            <a:pPr marL="0" indent="0">
              <a:buNone/>
            </a:pPr>
            <a:endParaRPr lang="en-IE" dirty="0"/>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5" name="Picture 4"/>
          <p:cNvPicPr>
            <a:picLocks noChangeAspect="1"/>
          </p:cNvPicPr>
          <p:nvPr/>
        </p:nvPicPr>
        <p:blipFill>
          <a:blip r:embed="rId3"/>
          <a:stretch>
            <a:fillRect/>
          </a:stretch>
        </p:blipFill>
        <p:spPr>
          <a:xfrm>
            <a:off x="10119180" y="0"/>
            <a:ext cx="2072820" cy="1676545"/>
          </a:xfrm>
          <a:prstGeom prst="rect">
            <a:avLst/>
          </a:prstGeom>
        </p:spPr>
      </p:pic>
    </p:spTree>
    <p:extLst>
      <p:ext uri="{BB962C8B-B14F-4D97-AF65-F5344CB8AC3E}">
        <p14:creationId xmlns:p14="http://schemas.microsoft.com/office/powerpoint/2010/main" val="4125044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116592" y="60815"/>
            <a:ext cx="2072820" cy="1676545"/>
          </a:xfrm>
          <a:prstGeom prst="rect">
            <a:avLst/>
          </a:prstGeom>
        </p:spPr>
      </p:pic>
      <p:sp>
        <p:nvSpPr>
          <p:cNvPr id="2" name="Title 1"/>
          <p:cNvSpPr>
            <a:spLocks noGrp="1"/>
          </p:cNvSpPr>
          <p:nvPr>
            <p:ph type="title"/>
          </p:nvPr>
        </p:nvSpPr>
        <p:spPr/>
        <p:txBody>
          <a:bodyPr/>
          <a:lstStyle/>
          <a:p>
            <a:r>
              <a:rPr lang="en-IE" dirty="0" smtClean="0"/>
              <a:t>Completing a Patient Care Report Form (PCR)</a:t>
            </a:r>
            <a:endParaRPr lang="en-IE" dirty="0"/>
          </a:p>
        </p:txBody>
      </p:sp>
      <p:pic>
        <p:nvPicPr>
          <p:cNvPr id="6" name="Content Placeholder 5"/>
          <p:cNvPicPr>
            <a:picLocks noGrp="1" noChangeAspect="1"/>
          </p:cNvPicPr>
          <p:nvPr>
            <p:ph idx="1"/>
          </p:nvPr>
        </p:nvPicPr>
        <p:blipFill>
          <a:blip r:embed="rId4"/>
          <a:stretch>
            <a:fillRect/>
          </a:stretch>
        </p:blipFill>
        <p:spPr>
          <a:xfrm>
            <a:off x="3665668" y="1737360"/>
            <a:ext cx="4921624" cy="4585841"/>
          </a:xfrm>
          <a:prstGeom prst="rect">
            <a:avLst/>
          </a:prstGeom>
        </p:spPr>
      </p:pic>
      <p:sp>
        <p:nvSpPr>
          <p:cNvPr id="8" name="Footer Placeholder 7"/>
          <p:cNvSpPr>
            <a:spLocks noGrp="1"/>
          </p:cNvSpPr>
          <p:nvPr>
            <p:ph type="ftr" sz="quarter" idx="11"/>
          </p:nvPr>
        </p:nvSpPr>
        <p:spPr/>
        <p:txBody>
          <a:bodyPr/>
          <a:lstStyle/>
          <a:p>
            <a:r>
              <a:rPr lang="en-IE" smtClean="0"/>
              <a:t>Leah Walsh National Emergency Medicine Programme 2016</a:t>
            </a:r>
            <a:endParaRPr lang="en-IE"/>
          </a:p>
        </p:txBody>
      </p:sp>
      <p:sp>
        <p:nvSpPr>
          <p:cNvPr id="7" name="Oval 6"/>
          <p:cNvSpPr/>
          <p:nvPr/>
        </p:nvSpPr>
        <p:spPr>
          <a:xfrm>
            <a:off x="3496235" y="4536141"/>
            <a:ext cx="1084730" cy="10219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84548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tx1"/>
                </a:solidFill>
              </a:rPr>
              <a:t>By The End Of This Session You Will:</a:t>
            </a:r>
            <a:endParaRPr lang="en-IE" dirty="0">
              <a:solidFill>
                <a:schemeClr val="tx1"/>
              </a:solidFill>
            </a:endParaRPr>
          </a:p>
        </p:txBody>
      </p:sp>
      <p:sp>
        <p:nvSpPr>
          <p:cNvPr id="3" name="Content Placeholder 2"/>
          <p:cNvSpPr>
            <a:spLocks noGrp="1"/>
          </p:cNvSpPr>
          <p:nvPr>
            <p:ph idx="1"/>
          </p:nvPr>
        </p:nvSpPr>
        <p:spPr>
          <a:xfrm>
            <a:off x="1097280" y="1845734"/>
            <a:ext cx="10058400" cy="4788148"/>
          </a:xfrm>
        </p:spPr>
        <p:txBody>
          <a:bodyPr>
            <a:normAutofit lnSpcReduction="10000"/>
          </a:bodyPr>
          <a:lstStyle/>
          <a:p>
            <a:pPr>
              <a:lnSpc>
                <a:spcPct val="150000"/>
              </a:lnSpc>
              <a:buFont typeface="Wingdings" panose="05000000000000000000" pitchFamily="2" charset="2"/>
              <a:buChar char="Ø"/>
            </a:pPr>
            <a:r>
              <a:rPr lang="en-IE" sz="2400" dirty="0" smtClean="0">
                <a:solidFill>
                  <a:schemeClr val="tx1">
                    <a:lumMod val="85000"/>
                    <a:lumOff val="15000"/>
                  </a:schemeClr>
                </a:solidFill>
              </a:rPr>
              <a:t> Understand the need for a standardised handover protocol</a:t>
            </a:r>
          </a:p>
          <a:p>
            <a:pPr>
              <a:lnSpc>
                <a:spcPct val="150000"/>
              </a:lnSpc>
              <a:buFont typeface="Wingdings" panose="05000000000000000000" pitchFamily="2" charset="2"/>
              <a:buChar char="Ø"/>
            </a:pPr>
            <a:r>
              <a:rPr lang="en-IE" sz="2400" dirty="0" smtClean="0">
                <a:solidFill>
                  <a:schemeClr val="tx1">
                    <a:lumMod val="85000"/>
                    <a:lumOff val="15000"/>
                  </a:schemeClr>
                </a:solidFill>
              </a:rPr>
              <a:t>Improve the interdisciplinary team dynamics through communication </a:t>
            </a:r>
          </a:p>
          <a:p>
            <a:pPr>
              <a:lnSpc>
                <a:spcPct val="150000"/>
              </a:lnSpc>
              <a:buFont typeface="Wingdings" panose="05000000000000000000" pitchFamily="2" charset="2"/>
              <a:buChar char="Ø"/>
            </a:pPr>
            <a:r>
              <a:rPr lang="en-IE" sz="2400" dirty="0" smtClean="0">
                <a:solidFill>
                  <a:schemeClr val="tx1">
                    <a:lumMod val="85000"/>
                    <a:lumOff val="15000"/>
                  </a:schemeClr>
                </a:solidFill>
              </a:rPr>
              <a:t>Understand Patient Care Report Forms </a:t>
            </a:r>
          </a:p>
          <a:p>
            <a:pPr>
              <a:lnSpc>
                <a:spcPct val="150000"/>
              </a:lnSpc>
              <a:buFont typeface="Wingdings" panose="05000000000000000000" pitchFamily="2" charset="2"/>
              <a:buChar char="Ø"/>
            </a:pPr>
            <a:r>
              <a:rPr lang="en-IE" sz="2400" dirty="0" smtClean="0">
                <a:solidFill>
                  <a:schemeClr val="tx1">
                    <a:lumMod val="85000"/>
                    <a:lumOff val="15000"/>
                  </a:schemeClr>
                </a:solidFill>
              </a:rPr>
              <a:t>Improve </a:t>
            </a:r>
            <a:r>
              <a:rPr lang="en-IE" sz="2400" dirty="0" smtClean="0">
                <a:solidFill>
                  <a:schemeClr val="tx1">
                    <a:lumMod val="85000"/>
                    <a:lumOff val="15000"/>
                  </a:schemeClr>
                </a:solidFill>
              </a:rPr>
              <a:t>measurement of </a:t>
            </a:r>
            <a:r>
              <a:rPr lang="en-IE" sz="2400" dirty="0" smtClean="0">
                <a:solidFill>
                  <a:schemeClr val="tx1">
                    <a:lumMod val="85000"/>
                    <a:lumOff val="15000"/>
                  </a:schemeClr>
                </a:solidFill>
              </a:rPr>
              <a:t>quantitative </a:t>
            </a:r>
            <a:r>
              <a:rPr lang="en-IE" sz="2400" dirty="0" smtClean="0">
                <a:solidFill>
                  <a:schemeClr val="tx1">
                    <a:lumMod val="85000"/>
                    <a:lumOff val="15000"/>
                  </a:schemeClr>
                </a:solidFill>
              </a:rPr>
              <a:t>data required for Key Performance Indicators</a:t>
            </a:r>
          </a:p>
          <a:p>
            <a:pPr>
              <a:lnSpc>
                <a:spcPct val="150000"/>
              </a:lnSpc>
              <a:buFont typeface="Wingdings" panose="05000000000000000000" pitchFamily="2" charset="2"/>
              <a:buChar char="Ø"/>
            </a:pPr>
            <a:r>
              <a:rPr lang="en-IE" sz="2400" dirty="0" smtClean="0">
                <a:solidFill>
                  <a:schemeClr val="tx1">
                    <a:lumMod val="85000"/>
                    <a:lumOff val="15000"/>
                  </a:schemeClr>
                </a:solidFill>
              </a:rPr>
              <a:t>Introduce IMIST AMBO to your departments</a:t>
            </a:r>
          </a:p>
          <a:p>
            <a:pPr>
              <a:lnSpc>
                <a:spcPct val="150000"/>
              </a:lnSpc>
              <a:buFont typeface="Wingdings" panose="05000000000000000000" pitchFamily="2" charset="2"/>
              <a:buChar char="Ø"/>
            </a:pPr>
            <a:r>
              <a:rPr lang="en-IE" sz="2400" dirty="0" smtClean="0">
                <a:solidFill>
                  <a:schemeClr val="tx1">
                    <a:lumMod val="85000"/>
                    <a:lumOff val="15000"/>
                  </a:schemeClr>
                </a:solidFill>
              </a:rPr>
              <a:t>Implement IMIST AMBO within your department</a:t>
            </a:r>
          </a:p>
          <a:p>
            <a:pPr marL="0" indent="0">
              <a:buNone/>
            </a:pPr>
            <a:endParaRPr lang="en-IE" dirty="0"/>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5" name="Picture 4"/>
          <p:cNvPicPr>
            <a:picLocks noChangeAspect="1"/>
          </p:cNvPicPr>
          <p:nvPr/>
        </p:nvPicPr>
        <p:blipFill>
          <a:blip r:embed="rId2"/>
          <a:stretch>
            <a:fillRect/>
          </a:stretch>
        </p:blipFill>
        <p:spPr>
          <a:xfrm>
            <a:off x="10119270" y="9899"/>
            <a:ext cx="2072820" cy="1676545"/>
          </a:xfrm>
          <a:prstGeom prst="rect">
            <a:avLst/>
          </a:prstGeom>
        </p:spPr>
      </p:pic>
    </p:spTree>
    <p:extLst>
      <p:ext uri="{BB962C8B-B14F-4D97-AF65-F5344CB8AC3E}">
        <p14:creationId xmlns:p14="http://schemas.microsoft.com/office/powerpoint/2010/main" val="701256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National Ambulance Service PCR</a:t>
            </a:r>
            <a:endParaRPr lang="en-IE" dirty="0"/>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9022" y="1737360"/>
            <a:ext cx="4543415" cy="4593712"/>
          </a:xfrm>
        </p:spPr>
      </p:pic>
      <p:pic>
        <p:nvPicPr>
          <p:cNvPr id="8" name="Picture 7"/>
          <p:cNvPicPr>
            <a:picLocks noChangeAspect="1"/>
          </p:cNvPicPr>
          <p:nvPr/>
        </p:nvPicPr>
        <p:blipFill>
          <a:blip r:embed="rId3"/>
          <a:stretch>
            <a:fillRect/>
          </a:stretch>
        </p:blipFill>
        <p:spPr>
          <a:xfrm>
            <a:off x="10119270" y="0"/>
            <a:ext cx="2072820" cy="1676545"/>
          </a:xfrm>
          <a:prstGeom prst="rect">
            <a:avLst/>
          </a:prstGeom>
        </p:spPr>
      </p:pic>
    </p:spTree>
    <p:extLst>
      <p:ext uri="{BB962C8B-B14F-4D97-AF65-F5344CB8AC3E}">
        <p14:creationId xmlns:p14="http://schemas.microsoft.com/office/powerpoint/2010/main" val="1259749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Recording of Data</a:t>
            </a:r>
            <a:endParaRPr lang="en-IE" dirty="0"/>
          </a:p>
        </p:txBody>
      </p:sp>
      <p:sp>
        <p:nvSpPr>
          <p:cNvPr id="3" name="Content Placeholder 2"/>
          <p:cNvSpPr>
            <a:spLocks noGrp="1"/>
          </p:cNvSpPr>
          <p:nvPr>
            <p:ph idx="1"/>
          </p:nvPr>
        </p:nvSpPr>
        <p:spPr>
          <a:xfrm>
            <a:off x="1097280" y="1578279"/>
            <a:ext cx="10058400" cy="5060516"/>
          </a:xfrm>
        </p:spPr>
        <p:txBody>
          <a:bodyPr>
            <a:normAutofit/>
          </a:bodyPr>
          <a:lstStyle/>
          <a:p>
            <a:pPr>
              <a:lnSpc>
                <a:spcPct val="150000"/>
              </a:lnSpc>
              <a:buFont typeface="Wingdings" panose="05000000000000000000" pitchFamily="2" charset="2"/>
              <a:buChar char="Ø"/>
            </a:pPr>
            <a:r>
              <a:rPr lang="en-IE" sz="2400" dirty="0" smtClean="0"/>
              <a:t>IT systems should record:</a:t>
            </a:r>
          </a:p>
          <a:p>
            <a:pPr lvl="1">
              <a:lnSpc>
                <a:spcPct val="150000"/>
              </a:lnSpc>
              <a:buFont typeface="Wingdings" panose="05000000000000000000" pitchFamily="2" charset="2"/>
              <a:buChar char="Ø"/>
            </a:pPr>
            <a:r>
              <a:rPr lang="en-IE" sz="2000" dirty="0" smtClean="0"/>
              <a:t>Arrival at destination </a:t>
            </a:r>
          </a:p>
          <a:p>
            <a:pPr lvl="1">
              <a:lnSpc>
                <a:spcPct val="150000"/>
              </a:lnSpc>
              <a:buFont typeface="Wingdings" panose="05000000000000000000" pitchFamily="2" charset="2"/>
              <a:buChar char="Ø"/>
            </a:pPr>
            <a:r>
              <a:rPr lang="en-IE" sz="2000" dirty="0" smtClean="0"/>
              <a:t>Handover time</a:t>
            </a:r>
          </a:p>
          <a:p>
            <a:pPr>
              <a:lnSpc>
                <a:spcPct val="150000"/>
              </a:lnSpc>
              <a:buFont typeface="Wingdings" panose="05000000000000000000" pitchFamily="2" charset="2"/>
              <a:buChar char="Ø"/>
            </a:pPr>
            <a:r>
              <a:rPr lang="en-IE" sz="2400" dirty="0" smtClean="0"/>
              <a:t>Provides quantitative data</a:t>
            </a:r>
          </a:p>
          <a:p>
            <a:pPr>
              <a:lnSpc>
                <a:spcPct val="150000"/>
              </a:lnSpc>
              <a:buFont typeface="Wingdings" panose="05000000000000000000" pitchFamily="2" charset="2"/>
              <a:buChar char="Ø"/>
            </a:pPr>
            <a:r>
              <a:rPr lang="en-IE" sz="2400" dirty="0" smtClean="0"/>
              <a:t>Auditing of KPI’s</a:t>
            </a:r>
          </a:p>
          <a:p>
            <a:pPr lvl="1"/>
            <a:endParaRPr lang="en-IE" dirty="0"/>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5" name="Picture 4"/>
          <p:cNvPicPr>
            <a:picLocks noChangeAspect="1"/>
          </p:cNvPicPr>
          <p:nvPr/>
        </p:nvPicPr>
        <p:blipFill>
          <a:blip r:embed="rId3"/>
          <a:stretch>
            <a:fillRect/>
          </a:stretch>
        </p:blipFill>
        <p:spPr>
          <a:xfrm>
            <a:off x="10119270" y="60815"/>
            <a:ext cx="2072820" cy="1676545"/>
          </a:xfrm>
          <a:prstGeom prst="rect">
            <a:avLst/>
          </a:prstGeom>
        </p:spPr>
      </p:pic>
    </p:spTree>
    <p:extLst>
      <p:ext uri="{BB962C8B-B14F-4D97-AF65-F5344CB8AC3E}">
        <p14:creationId xmlns:p14="http://schemas.microsoft.com/office/powerpoint/2010/main" val="1572701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Clerical: We Need Your Help</a:t>
            </a:r>
            <a:endParaRPr lang="en-IE"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1611" y="1737360"/>
            <a:ext cx="5887233" cy="4675156"/>
          </a:xfrm>
        </p:spPr>
      </p:pic>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6" name="Picture 5"/>
          <p:cNvPicPr>
            <a:picLocks noChangeAspect="1"/>
          </p:cNvPicPr>
          <p:nvPr/>
        </p:nvPicPr>
        <p:blipFill>
          <a:blip r:embed="rId4"/>
          <a:stretch>
            <a:fillRect/>
          </a:stretch>
        </p:blipFill>
        <p:spPr>
          <a:xfrm>
            <a:off x="10119270" y="60815"/>
            <a:ext cx="2072820" cy="1676545"/>
          </a:xfrm>
          <a:prstGeom prst="rect">
            <a:avLst/>
          </a:prstGeom>
        </p:spPr>
      </p:pic>
    </p:spTree>
    <p:extLst>
      <p:ext uri="{BB962C8B-B14F-4D97-AF65-F5344CB8AC3E}">
        <p14:creationId xmlns:p14="http://schemas.microsoft.com/office/powerpoint/2010/main" val="2496161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315" y="0"/>
            <a:ext cx="10058400" cy="1450757"/>
          </a:xfrm>
        </p:spPr>
        <p:txBody>
          <a:bodyPr/>
          <a:lstStyle/>
          <a:p>
            <a:r>
              <a:rPr lang="en-IE" dirty="0" smtClean="0"/>
              <a:t>Clerical: We Need Your Help</a:t>
            </a:r>
            <a:endParaRPr lang="en-IE"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0063" y="1450757"/>
            <a:ext cx="7074904" cy="4878325"/>
          </a:xfrm>
        </p:spPr>
      </p:pic>
      <p:sp>
        <p:nvSpPr>
          <p:cNvPr id="5" name="Footer Placeholder 4"/>
          <p:cNvSpPr>
            <a:spLocks noGrp="1"/>
          </p:cNvSpPr>
          <p:nvPr>
            <p:ph type="ftr" sz="quarter" idx="11"/>
          </p:nvPr>
        </p:nvSpPr>
        <p:spPr/>
        <p:txBody>
          <a:bodyPr/>
          <a:lstStyle/>
          <a:p>
            <a:r>
              <a:rPr lang="en-IE" smtClean="0"/>
              <a:t>Leah Walsh National Emergency Medicine Programme 2016</a:t>
            </a:r>
            <a:endParaRPr lang="en-IE"/>
          </a:p>
        </p:txBody>
      </p:sp>
      <p:pic>
        <p:nvPicPr>
          <p:cNvPr id="3" name="Picture 2"/>
          <p:cNvPicPr>
            <a:picLocks noChangeAspect="1"/>
          </p:cNvPicPr>
          <p:nvPr/>
        </p:nvPicPr>
        <p:blipFill>
          <a:blip r:embed="rId4"/>
          <a:stretch>
            <a:fillRect/>
          </a:stretch>
        </p:blipFill>
        <p:spPr>
          <a:xfrm>
            <a:off x="10110305" y="0"/>
            <a:ext cx="2072820" cy="1676545"/>
          </a:xfrm>
          <a:prstGeom prst="rect">
            <a:avLst/>
          </a:prstGeom>
        </p:spPr>
      </p:pic>
    </p:spTree>
    <p:extLst>
      <p:ext uri="{BB962C8B-B14F-4D97-AF65-F5344CB8AC3E}">
        <p14:creationId xmlns:p14="http://schemas.microsoft.com/office/powerpoint/2010/main" val="4225605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315" y="0"/>
            <a:ext cx="10058400" cy="1450757"/>
          </a:xfrm>
        </p:spPr>
        <p:txBody>
          <a:bodyPr/>
          <a:lstStyle/>
          <a:p>
            <a:r>
              <a:rPr lang="en-IE" dirty="0" smtClean="0"/>
              <a:t>Clerical: We Need Your Help</a:t>
            </a:r>
            <a:endParaRPr lang="en-I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2047" y="1299882"/>
            <a:ext cx="7790936" cy="5082987"/>
          </a:xfrm>
        </p:spPr>
      </p:pic>
      <p:sp>
        <p:nvSpPr>
          <p:cNvPr id="5" name="Footer Placeholder 4"/>
          <p:cNvSpPr>
            <a:spLocks noGrp="1"/>
          </p:cNvSpPr>
          <p:nvPr>
            <p:ph type="ftr" sz="quarter" idx="11"/>
          </p:nvPr>
        </p:nvSpPr>
        <p:spPr/>
        <p:txBody>
          <a:bodyPr/>
          <a:lstStyle/>
          <a:p>
            <a:r>
              <a:rPr lang="en-IE" smtClean="0"/>
              <a:t>Leah Walsh National Emergency Medicine Programme 2016</a:t>
            </a:r>
            <a:endParaRPr lang="en-IE"/>
          </a:p>
        </p:txBody>
      </p:sp>
      <p:pic>
        <p:nvPicPr>
          <p:cNvPr id="3" name="Picture 2"/>
          <p:cNvPicPr>
            <a:picLocks noChangeAspect="1"/>
          </p:cNvPicPr>
          <p:nvPr/>
        </p:nvPicPr>
        <p:blipFill>
          <a:blip r:embed="rId3"/>
          <a:stretch>
            <a:fillRect/>
          </a:stretch>
        </p:blipFill>
        <p:spPr>
          <a:xfrm>
            <a:off x="10119180" y="0"/>
            <a:ext cx="2072820" cy="1676545"/>
          </a:xfrm>
          <a:prstGeom prst="rect">
            <a:avLst/>
          </a:prstGeom>
        </p:spPr>
      </p:pic>
    </p:spTree>
    <p:extLst>
      <p:ext uri="{BB962C8B-B14F-4D97-AF65-F5344CB8AC3E}">
        <p14:creationId xmlns:p14="http://schemas.microsoft.com/office/powerpoint/2010/main" val="1758083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119270" y="0"/>
            <a:ext cx="2072820" cy="1676545"/>
          </a:xfrm>
          <a:prstGeom prst="rect">
            <a:avLst/>
          </a:prstGeom>
        </p:spPr>
      </p:pic>
      <p:sp>
        <p:nvSpPr>
          <p:cNvPr id="2" name="Title 1"/>
          <p:cNvSpPr>
            <a:spLocks noGrp="1"/>
          </p:cNvSpPr>
          <p:nvPr>
            <p:ph type="title"/>
          </p:nvPr>
        </p:nvSpPr>
        <p:spPr/>
        <p:txBody>
          <a:bodyPr/>
          <a:lstStyle/>
          <a:p>
            <a:r>
              <a:rPr lang="en-IE" dirty="0" smtClean="0"/>
              <a:t>Completing a Patient Care Report Form (PCR)</a:t>
            </a:r>
            <a:endParaRPr lang="en-IE"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473" y="1906863"/>
            <a:ext cx="7688747" cy="4240306"/>
          </a:xfrm>
        </p:spPr>
      </p:pic>
      <p:sp>
        <p:nvSpPr>
          <p:cNvPr id="3" name="Footer Placeholder 2"/>
          <p:cNvSpPr>
            <a:spLocks noGrp="1"/>
          </p:cNvSpPr>
          <p:nvPr>
            <p:ph type="ftr" sz="quarter" idx="11"/>
          </p:nvPr>
        </p:nvSpPr>
        <p:spPr/>
        <p:txBody>
          <a:bodyPr/>
          <a:lstStyle/>
          <a:p>
            <a:r>
              <a:rPr lang="en-IE" smtClean="0"/>
              <a:t>Leah Walsh National Emergency Medicine Programme 2016</a:t>
            </a:r>
            <a:endParaRPr lang="en-IE"/>
          </a:p>
        </p:txBody>
      </p:sp>
      <p:sp>
        <p:nvSpPr>
          <p:cNvPr id="5" name="TextBox 4"/>
          <p:cNvSpPr txBox="1"/>
          <p:nvPr/>
        </p:nvSpPr>
        <p:spPr>
          <a:xfrm>
            <a:off x="8158995" y="1106182"/>
            <a:ext cx="3533721" cy="5355312"/>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IE" sz="2400" dirty="0" smtClean="0"/>
              <a:t>Additional Information is inserted by ambulance staff</a:t>
            </a:r>
          </a:p>
          <a:p>
            <a:pPr marL="342900" indent="-342900">
              <a:lnSpc>
                <a:spcPct val="150000"/>
              </a:lnSpc>
              <a:buFont typeface="Wingdings" panose="05000000000000000000" pitchFamily="2" charset="2"/>
              <a:buChar char="Ø"/>
            </a:pPr>
            <a:r>
              <a:rPr lang="en-IE" sz="2400" dirty="0" smtClean="0"/>
              <a:t>This can include reason for delay:</a:t>
            </a:r>
          </a:p>
          <a:p>
            <a:pPr marL="800100" lvl="1" indent="-342900">
              <a:lnSpc>
                <a:spcPct val="150000"/>
              </a:lnSpc>
              <a:buFont typeface="Wingdings" panose="05000000000000000000" pitchFamily="2" charset="2"/>
              <a:buChar char="Ø"/>
            </a:pPr>
            <a:r>
              <a:rPr lang="en-IE" sz="2000" dirty="0" smtClean="0"/>
              <a:t>Ongoing clinical care</a:t>
            </a:r>
          </a:p>
          <a:p>
            <a:pPr marL="800100" lvl="1" indent="-342900">
              <a:lnSpc>
                <a:spcPct val="150000"/>
              </a:lnSpc>
              <a:buFont typeface="Wingdings" panose="05000000000000000000" pitchFamily="2" charset="2"/>
              <a:buChar char="Ø"/>
            </a:pPr>
            <a:r>
              <a:rPr lang="en-IE" sz="2000" dirty="0" smtClean="0"/>
              <a:t>Delay in verbal handover</a:t>
            </a:r>
          </a:p>
          <a:p>
            <a:pPr marL="342900" indent="-342900">
              <a:lnSpc>
                <a:spcPct val="150000"/>
              </a:lnSpc>
              <a:buFont typeface="Wingdings" panose="05000000000000000000" pitchFamily="2" charset="2"/>
              <a:buChar char="Ø"/>
            </a:pPr>
            <a:r>
              <a:rPr lang="en-IE" sz="2400" dirty="0" smtClean="0"/>
              <a:t>Must be signed by receiving nursing staff</a:t>
            </a:r>
            <a:endParaRPr lang="en-IE" sz="2400" dirty="0"/>
          </a:p>
        </p:txBody>
      </p:sp>
      <p:sp>
        <p:nvSpPr>
          <p:cNvPr id="6" name="TextBox 5"/>
          <p:cNvSpPr txBox="1"/>
          <p:nvPr/>
        </p:nvSpPr>
        <p:spPr>
          <a:xfrm>
            <a:off x="3775369" y="5042086"/>
            <a:ext cx="1559859" cy="830997"/>
          </a:xfrm>
          <a:prstGeom prst="rect">
            <a:avLst/>
          </a:prstGeom>
          <a:noFill/>
        </p:spPr>
        <p:txBody>
          <a:bodyPr wrap="square" rtlCol="0">
            <a:spAutoFit/>
          </a:bodyPr>
          <a:lstStyle/>
          <a:p>
            <a:r>
              <a:rPr lang="en-IE" sz="4800" b="1" dirty="0" smtClean="0">
                <a:solidFill>
                  <a:srgbClr val="FF0000"/>
                </a:solidFill>
              </a:rPr>
              <a:t>X</a:t>
            </a:r>
            <a:endParaRPr lang="en-IE" sz="4800" b="1" dirty="0">
              <a:solidFill>
                <a:srgbClr val="FF0000"/>
              </a:solidFill>
            </a:endParaRPr>
          </a:p>
        </p:txBody>
      </p:sp>
    </p:spTree>
    <p:extLst>
      <p:ext uri="{BB962C8B-B14F-4D97-AF65-F5344CB8AC3E}">
        <p14:creationId xmlns:p14="http://schemas.microsoft.com/office/powerpoint/2010/main" val="155745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Completing A NAS PCR Form</a:t>
            </a:r>
            <a:endParaRPr lang="en-IE"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13872" y="1737360"/>
            <a:ext cx="6195640" cy="4600810"/>
          </a:xfrm>
        </p:spPr>
      </p:pic>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sp>
        <p:nvSpPr>
          <p:cNvPr id="7" name="Rectangle 6"/>
          <p:cNvSpPr/>
          <p:nvPr/>
        </p:nvSpPr>
        <p:spPr>
          <a:xfrm>
            <a:off x="5812077" y="5624137"/>
            <a:ext cx="1277655" cy="923330"/>
          </a:xfrm>
          <a:prstGeom prst="rect">
            <a:avLst/>
          </a:prstGeom>
          <a:noFill/>
        </p:spPr>
        <p:txBody>
          <a:bodyPr wrap="square" lIns="91440" tIns="45720" rIns="91440" bIns="45720">
            <a:spAutoFit/>
          </a:bodyPr>
          <a:lstStyle/>
          <a:p>
            <a:pPr algn="ctr"/>
            <a:r>
              <a:rPr lang="en-US" sz="5400" b="0" cap="none" spc="0" dirty="0" smtClean="0">
                <a:ln w="0">
                  <a:solidFill>
                    <a:srgbClr val="FF0000"/>
                  </a:solidFill>
                </a:ln>
                <a:solidFill>
                  <a:srgbClr val="FF0000"/>
                </a:solidFill>
                <a:effectLst>
                  <a:outerShdw blurRad="38100" dist="19050" dir="2700000" algn="tl" rotWithShape="0">
                    <a:schemeClr val="dk1">
                      <a:alpha val="40000"/>
                    </a:schemeClr>
                  </a:outerShdw>
                </a:effectLst>
              </a:rPr>
              <a:t>X</a:t>
            </a:r>
            <a:endParaRPr lang="en-US" sz="5400" b="0" cap="none" spc="0" dirty="0">
              <a:ln w="0">
                <a:solidFill>
                  <a:srgbClr val="FF0000"/>
                </a:solidFill>
              </a:ln>
              <a:solidFill>
                <a:srgbClr val="FF0000"/>
              </a:solidFill>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a:blip r:embed="rId3"/>
          <a:stretch>
            <a:fillRect/>
          </a:stretch>
        </p:blipFill>
        <p:spPr>
          <a:xfrm>
            <a:off x="10055944" y="60815"/>
            <a:ext cx="2072820" cy="1676545"/>
          </a:xfrm>
          <a:prstGeom prst="rect">
            <a:avLst/>
          </a:prstGeom>
        </p:spPr>
      </p:pic>
    </p:spTree>
    <p:extLst>
      <p:ext uri="{BB962C8B-B14F-4D97-AF65-F5344CB8AC3E}">
        <p14:creationId xmlns:p14="http://schemas.microsoft.com/office/powerpoint/2010/main" val="142173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119180" y="0"/>
            <a:ext cx="2072820" cy="1676545"/>
          </a:xfrm>
          <a:prstGeom prst="rect">
            <a:avLst/>
          </a:prstGeom>
        </p:spPr>
      </p:pic>
      <p:sp>
        <p:nvSpPr>
          <p:cNvPr id="2" name="Title 1"/>
          <p:cNvSpPr>
            <a:spLocks noGrp="1"/>
          </p:cNvSpPr>
          <p:nvPr>
            <p:ph type="title"/>
          </p:nvPr>
        </p:nvSpPr>
        <p:spPr>
          <a:xfrm>
            <a:off x="1171575" y="-495300"/>
            <a:ext cx="10058400" cy="1450757"/>
          </a:xfrm>
        </p:spPr>
        <p:txBody>
          <a:bodyPr/>
          <a:lstStyle/>
          <a:p>
            <a:r>
              <a:rPr lang="en-IE" dirty="0" smtClean="0"/>
              <a:t>Receiving Handover: Unstable Patient</a:t>
            </a:r>
            <a:endParaRPr lang="en-IE" dirty="0"/>
          </a:p>
        </p:txBody>
      </p:sp>
      <p:pic>
        <p:nvPicPr>
          <p:cNvPr id="5" name="Content Placeholder 4"/>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4423" t="5779" r="7618" b="1720"/>
          <a:stretch/>
        </p:blipFill>
        <p:spPr>
          <a:xfrm>
            <a:off x="4333875" y="750589"/>
            <a:ext cx="3733800" cy="5538123"/>
          </a:xfrm>
        </p:spPr>
      </p:pic>
      <p:sp>
        <p:nvSpPr>
          <p:cNvPr id="3" name="Footer Placeholder 2"/>
          <p:cNvSpPr>
            <a:spLocks noGrp="1"/>
          </p:cNvSpPr>
          <p:nvPr>
            <p:ph type="ftr" sz="quarter" idx="11"/>
          </p:nvPr>
        </p:nvSpPr>
        <p:spPr/>
        <p:txBody>
          <a:bodyPr/>
          <a:lstStyle/>
          <a:p>
            <a:r>
              <a:rPr lang="en-IE" smtClean="0"/>
              <a:t>Leah Walsh National Emergency Medicine Programme 2016</a:t>
            </a:r>
            <a:endParaRPr lang="en-IE"/>
          </a:p>
        </p:txBody>
      </p:sp>
    </p:spTree>
    <p:extLst>
      <p:ext uri="{BB962C8B-B14F-4D97-AF65-F5344CB8AC3E}">
        <p14:creationId xmlns:p14="http://schemas.microsoft.com/office/powerpoint/2010/main" val="3113909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Receiving Handover: Unstable Patient</a:t>
            </a:r>
            <a:endParaRPr lang="en-IE" dirty="0"/>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Ø"/>
            </a:pPr>
            <a:r>
              <a:rPr lang="en-IE" sz="2400" dirty="0" smtClean="0"/>
              <a:t>Organise resus as required</a:t>
            </a:r>
          </a:p>
          <a:p>
            <a:pPr>
              <a:lnSpc>
                <a:spcPct val="150000"/>
              </a:lnSpc>
              <a:buFont typeface="Wingdings" panose="05000000000000000000" pitchFamily="2" charset="2"/>
              <a:buChar char="Ø"/>
            </a:pPr>
            <a:r>
              <a:rPr lang="en-IE" sz="2400" dirty="0" smtClean="0"/>
              <a:t>Clearly identify team lead</a:t>
            </a:r>
          </a:p>
          <a:p>
            <a:pPr>
              <a:lnSpc>
                <a:spcPct val="150000"/>
              </a:lnSpc>
              <a:buFont typeface="Wingdings" panose="05000000000000000000" pitchFamily="2" charset="2"/>
              <a:buChar char="Ø"/>
            </a:pPr>
            <a:r>
              <a:rPr lang="en-IE" sz="2400" dirty="0" smtClean="0"/>
              <a:t>Allocate roles</a:t>
            </a:r>
          </a:p>
          <a:p>
            <a:pPr>
              <a:lnSpc>
                <a:spcPct val="110000"/>
              </a:lnSpc>
              <a:buFont typeface="Wingdings" panose="05000000000000000000" pitchFamily="2" charset="2"/>
              <a:buChar char="Ø"/>
            </a:pPr>
            <a:r>
              <a:rPr lang="en-IE" sz="2400" dirty="0" smtClean="0"/>
              <a:t>Request assistance from </a:t>
            </a:r>
          </a:p>
          <a:p>
            <a:pPr marL="0" indent="0">
              <a:lnSpc>
                <a:spcPct val="110000"/>
              </a:lnSpc>
              <a:buNone/>
            </a:pPr>
            <a:r>
              <a:rPr lang="en-IE" sz="2400" dirty="0" smtClean="0"/>
              <a:t>    clerical staff</a:t>
            </a:r>
          </a:p>
          <a:p>
            <a:endParaRPr lang="en-IE" dirty="0"/>
          </a:p>
        </p:txBody>
      </p:sp>
      <p:sp>
        <p:nvSpPr>
          <p:cNvPr id="5" name="Footer Placeholder 4"/>
          <p:cNvSpPr>
            <a:spLocks noGrp="1"/>
          </p:cNvSpPr>
          <p:nvPr>
            <p:ph type="ftr" sz="quarter" idx="11"/>
          </p:nvPr>
        </p:nvSpPr>
        <p:spPr/>
        <p:txBody>
          <a:bodyPr/>
          <a:lstStyle/>
          <a:p>
            <a:r>
              <a:rPr lang="en-IE" smtClean="0"/>
              <a:t>Leah Walsh National Emergency Medicine Programme 2016</a:t>
            </a:r>
            <a:endParaRPr lang="en-IE"/>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76" t="7730" r="3220" b="3333"/>
          <a:stretch/>
        </p:blipFill>
        <p:spPr>
          <a:xfrm>
            <a:off x="5138815" y="2695575"/>
            <a:ext cx="7053186" cy="3629025"/>
          </a:xfrm>
          <a:prstGeom prst="rect">
            <a:avLst/>
          </a:prstGeom>
        </p:spPr>
      </p:pic>
      <p:pic>
        <p:nvPicPr>
          <p:cNvPr id="6" name="Picture 5"/>
          <p:cNvPicPr>
            <a:picLocks noChangeAspect="1"/>
          </p:cNvPicPr>
          <p:nvPr/>
        </p:nvPicPr>
        <p:blipFill>
          <a:blip r:embed="rId4"/>
          <a:stretch>
            <a:fillRect/>
          </a:stretch>
        </p:blipFill>
        <p:spPr>
          <a:xfrm>
            <a:off x="10119180" y="0"/>
            <a:ext cx="2072820" cy="1676545"/>
          </a:xfrm>
          <a:prstGeom prst="rect">
            <a:avLst/>
          </a:prstGeom>
        </p:spPr>
      </p:pic>
    </p:spTree>
    <p:extLst>
      <p:ext uri="{BB962C8B-B14F-4D97-AF65-F5344CB8AC3E}">
        <p14:creationId xmlns:p14="http://schemas.microsoft.com/office/powerpoint/2010/main" val="455302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119270" y="0"/>
            <a:ext cx="2072820" cy="1676545"/>
          </a:xfrm>
          <a:prstGeom prst="rect">
            <a:avLst/>
          </a:prstGeom>
        </p:spPr>
      </p:pic>
      <p:sp>
        <p:nvSpPr>
          <p:cNvPr id="2" name="Title 1"/>
          <p:cNvSpPr>
            <a:spLocks noGrp="1"/>
          </p:cNvSpPr>
          <p:nvPr>
            <p:ph type="title"/>
          </p:nvPr>
        </p:nvSpPr>
        <p:spPr/>
        <p:txBody>
          <a:bodyPr/>
          <a:lstStyle/>
          <a:p>
            <a:r>
              <a:rPr lang="en-IE" dirty="0" smtClean="0"/>
              <a:t>Receiving Handover: Unstable Patient</a:t>
            </a:r>
            <a:endParaRPr lang="en-IE" dirty="0"/>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Ø"/>
            </a:pPr>
            <a:r>
              <a:rPr lang="en-IE" sz="2400" dirty="0" smtClean="0"/>
              <a:t>Hands off, Eyes on </a:t>
            </a:r>
            <a:r>
              <a:rPr lang="en-IE" sz="2400" b="1" dirty="0" smtClean="0"/>
              <a:t>where appropriate</a:t>
            </a:r>
          </a:p>
          <a:p>
            <a:pPr>
              <a:lnSpc>
                <a:spcPct val="150000"/>
              </a:lnSpc>
              <a:buFont typeface="Wingdings" panose="05000000000000000000" pitchFamily="2" charset="2"/>
              <a:buChar char="Ø"/>
            </a:pPr>
            <a:r>
              <a:rPr lang="en-IE" sz="2400" dirty="0" smtClean="0"/>
              <a:t>Receive IMIST handover on the ambulance stretcher</a:t>
            </a:r>
          </a:p>
          <a:p>
            <a:pPr>
              <a:lnSpc>
                <a:spcPct val="150000"/>
              </a:lnSpc>
              <a:buFont typeface="Wingdings" panose="05000000000000000000" pitchFamily="2" charset="2"/>
              <a:buChar char="Ø"/>
            </a:pPr>
            <a:r>
              <a:rPr lang="en-IE" sz="2400" dirty="0" smtClean="0"/>
              <a:t>Only team lead and pre-hospital lead to communicate</a:t>
            </a:r>
          </a:p>
          <a:p>
            <a:pPr>
              <a:lnSpc>
                <a:spcPct val="150000"/>
              </a:lnSpc>
              <a:buFont typeface="Wingdings" panose="05000000000000000000" pitchFamily="2" charset="2"/>
              <a:buChar char="Ø"/>
            </a:pPr>
            <a:r>
              <a:rPr lang="en-IE" sz="2400" dirty="0" smtClean="0"/>
              <a:t>Patient to move to hospital trolley</a:t>
            </a:r>
          </a:p>
          <a:p>
            <a:pPr>
              <a:lnSpc>
                <a:spcPct val="150000"/>
              </a:lnSpc>
              <a:buFont typeface="Wingdings" panose="05000000000000000000" pitchFamily="2" charset="2"/>
              <a:buChar char="Ø"/>
            </a:pPr>
            <a:r>
              <a:rPr lang="en-IE" sz="2400" dirty="0" smtClean="0"/>
              <a:t>Receive full IMIST AMBO at this stage</a:t>
            </a:r>
            <a:endParaRPr lang="en-IE" sz="2400" dirty="0"/>
          </a:p>
        </p:txBody>
      </p:sp>
      <p:sp>
        <p:nvSpPr>
          <p:cNvPr id="9" name="Footer Placeholder 8"/>
          <p:cNvSpPr>
            <a:spLocks noGrp="1"/>
          </p:cNvSpPr>
          <p:nvPr>
            <p:ph type="ftr" sz="quarter" idx="11"/>
          </p:nvPr>
        </p:nvSpPr>
        <p:spPr/>
        <p:txBody>
          <a:bodyPr/>
          <a:lstStyle/>
          <a:p>
            <a:r>
              <a:rPr lang="en-IE" smtClean="0"/>
              <a:t>Leah Walsh National Emergency Medicine Programme 2016</a:t>
            </a:r>
            <a:endParaRPr lang="en-IE"/>
          </a:p>
        </p:txBody>
      </p:sp>
      <p:cxnSp>
        <p:nvCxnSpPr>
          <p:cNvPr id="5" name="Straight Connector 4"/>
          <p:cNvCxnSpPr/>
          <p:nvPr/>
        </p:nvCxnSpPr>
        <p:spPr>
          <a:xfrm>
            <a:off x="3630706" y="2402540"/>
            <a:ext cx="2495774" cy="179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66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0097036" y="60815"/>
            <a:ext cx="2072820" cy="1676545"/>
          </a:xfrm>
          <a:prstGeom prst="rect">
            <a:avLst/>
          </a:prstGeom>
        </p:spPr>
      </p:pic>
      <p:sp>
        <p:nvSpPr>
          <p:cNvPr id="2" name="Title 1"/>
          <p:cNvSpPr>
            <a:spLocks noGrp="1"/>
          </p:cNvSpPr>
          <p:nvPr>
            <p:ph type="title"/>
          </p:nvPr>
        </p:nvSpPr>
        <p:spPr/>
        <p:txBody>
          <a:bodyPr/>
          <a:lstStyle/>
          <a:p>
            <a:r>
              <a:rPr lang="en-IE" dirty="0" smtClean="0"/>
              <a:t>Introduction</a:t>
            </a:r>
            <a:endParaRPr lang="en-IE" dirty="0"/>
          </a:p>
        </p:txBody>
      </p:sp>
      <p:sp>
        <p:nvSpPr>
          <p:cNvPr id="3" name="Footer Placeholder 2"/>
          <p:cNvSpPr>
            <a:spLocks noGrp="1"/>
          </p:cNvSpPr>
          <p:nvPr>
            <p:ph type="ftr" sz="quarter" idx="11"/>
          </p:nvPr>
        </p:nvSpPr>
        <p:spPr/>
        <p:txBody>
          <a:bodyPr/>
          <a:lstStyle/>
          <a:p>
            <a:r>
              <a:rPr lang="en-IE" smtClean="0"/>
              <a:t>Leah Walsh National Emergency Medicine Programme 2016</a:t>
            </a:r>
            <a:endParaRPr lang="en-IE"/>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8367" t="297" r="33745" b="33842"/>
          <a:stretch/>
        </p:blipFill>
        <p:spPr>
          <a:xfrm>
            <a:off x="5057776" y="1635855"/>
            <a:ext cx="2438400" cy="2155096"/>
          </a:xfrm>
          <a:prstGeom prst="rect">
            <a:avLst/>
          </a:prstGeom>
          <a:solidFill>
            <a:schemeClr val="bg1">
              <a:lumMod val="75000"/>
            </a:schemeClr>
          </a:solidFill>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9962" y="1642221"/>
            <a:ext cx="2905125" cy="214312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7212" y="1635854"/>
            <a:ext cx="3566160" cy="214949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04" y="1642221"/>
            <a:ext cx="2133600" cy="2143125"/>
          </a:xfrm>
          <a:prstGeom prst="rect">
            <a:avLst/>
          </a:prstGeom>
          <a:solidFill>
            <a:schemeClr val="bg1">
              <a:lumMod val="95000"/>
            </a:schemeClr>
          </a:solidFill>
        </p:spPr>
      </p:pic>
      <p:pic>
        <p:nvPicPr>
          <p:cNvPr id="4" name="Content Placeholder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10000266" y="1642221"/>
            <a:ext cx="2113709" cy="2143125"/>
          </a:xfrm>
        </p:spPr>
      </p:pic>
    </p:spTree>
    <p:extLst>
      <p:ext uri="{BB962C8B-B14F-4D97-AF65-F5344CB8AC3E}">
        <p14:creationId xmlns:p14="http://schemas.microsoft.com/office/powerpoint/2010/main" val="20689179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Allocation of Tasks: Clerical</a:t>
            </a:r>
            <a:endParaRPr lang="en-IE" dirty="0"/>
          </a:p>
        </p:txBody>
      </p:sp>
      <p:pic>
        <p:nvPicPr>
          <p:cNvPr id="4" name="Content Placeholder 3"/>
          <p:cNvPicPr>
            <a:picLocks noGrp="1"/>
          </p:cNvPicPr>
          <p:nvPr>
            <p:ph idx="1"/>
          </p:nvPr>
        </p:nvPicPr>
        <p:blipFill>
          <a:blip r:embed="rId3"/>
          <a:stretch>
            <a:fillRect/>
          </a:stretch>
        </p:blipFill>
        <p:spPr>
          <a:xfrm>
            <a:off x="2550407" y="1846263"/>
            <a:ext cx="7151511" cy="4022725"/>
          </a:xfrm>
          <a:prstGeom prst="rect">
            <a:avLst/>
          </a:prstGeom>
        </p:spPr>
      </p:pic>
      <p:sp>
        <p:nvSpPr>
          <p:cNvPr id="5" name="Footer Placeholder 4"/>
          <p:cNvSpPr>
            <a:spLocks noGrp="1"/>
          </p:cNvSpPr>
          <p:nvPr>
            <p:ph type="ftr" sz="quarter" idx="11"/>
          </p:nvPr>
        </p:nvSpPr>
        <p:spPr/>
        <p:txBody>
          <a:bodyPr/>
          <a:lstStyle/>
          <a:p>
            <a:r>
              <a:rPr lang="en-IE" smtClean="0"/>
              <a:t>Leah Walsh National Emergency Medicine Programme 2016</a:t>
            </a:r>
            <a:endParaRPr lang="en-IE"/>
          </a:p>
        </p:txBody>
      </p:sp>
      <p:pic>
        <p:nvPicPr>
          <p:cNvPr id="3" name="Picture 2"/>
          <p:cNvPicPr>
            <a:picLocks noChangeAspect="1"/>
          </p:cNvPicPr>
          <p:nvPr/>
        </p:nvPicPr>
        <p:blipFill>
          <a:blip r:embed="rId4"/>
          <a:stretch>
            <a:fillRect/>
          </a:stretch>
        </p:blipFill>
        <p:spPr>
          <a:xfrm>
            <a:off x="10119180" y="60815"/>
            <a:ext cx="2072820" cy="1676545"/>
          </a:xfrm>
          <a:prstGeom prst="rect">
            <a:avLst/>
          </a:prstGeom>
        </p:spPr>
      </p:pic>
    </p:spTree>
    <p:extLst>
      <p:ext uri="{BB962C8B-B14F-4D97-AF65-F5344CB8AC3E}">
        <p14:creationId xmlns:p14="http://schemas.microsoft.com/office/powerpoint/2010/main" val="3778050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Allocation of Tasks: Nursing</a:t>
            </a:r>
            <a:endParaRPr lang="en-IE" dirty="0"/>
          </a:p>
        </p:txBody>
      </p:sp>
      <p:pic>
        <p:nvPicPr>
          <p:cNvPr id="4" name="Content Placeholder 3"/>
          <p:cNvPicPr>
            <a:picLocks noGrp="1" noChangeAspect="1"/>
          </p:cNvPicPr>
          <p:nvPr>
            <p:ph idx="1"/>
          </p:nvPr>
        </p:nvPicPr>
        <p:blipFill>
          <a:blip r:embed="rId3"/>
          <a:stretch>
            <a:fillRect/>
          </a:stretch>
        </p:blipFill>
        <p:spPr>
          <a:xfrm>
            <a:off x="3260794" y="2245093"/>
            <a:ext cx="5730737" cy="3225064"/>
          </a:xfrm>
          <a:prstGeom prst="rect">
            <a:avLst/>
          </a:prstGeom>
        </p:spPr>
      </p:pic>
      <p:sp>
        <p:nvSpPr>
          <p:cNvPr id="5" name="Footer Placeholder 4"/>
          <p:cNvSpPr>
            <a:spLocks noGrp="1"/>
          </p:cNvSpPr>
          <p:nvPr>
            <p:ph type="ftr" sz="quarter" idx="11"/>
          </p:nvPr>
        </p:nvSpPr>
        <p:spPr/>
        <p:txBody>
          <a:bodyPr/>
          <a:lstStyle/>
          <a:p>
            <a:r>
              <a:rPr lang="en-IE" smtClean="0"/>
              <a:t>Leah Walsh National Emergency Medicine Programme 2016</a:t>
            </a:r>
            <a:endParaRPr lang="en-IE"/>
          </a:p>
        </p:txBody>
      </p:sp>
      <p:pic>
        <p:nvPicPr>
          <p:cNvPr id="3" name="Picture 2"/>
          <p:cNvPicPr>
            <a:picLocks noChangeAspect="1"/>
          </p:cNvPicPr>
          <p:nvPr/>
        </p:nvPicPr>
        <p:blipFill>
          <a:blip r:embed="rId4"/>
          <a:stretch>
            <a:fillRect/>
          </a:stretch>
        </p:blipFill>
        <p:spPr>
          <a:xfrm>
            <a:off x="10119270" y="0"/>
            <a:ext cx="2072820" cy="1676545"/>
          </a:xfrm>
          <a:prstGeom prst="rect">
            <a:avLst/>
          </a:prstGeom>
        </p:spPr>
      </p:pic>
    </p:spTree>
    <p:extLst>
      <p:ext uri="{BB962C8B-B14F-4D97-AF65-F5344CB8AC3E}">
        <p14:creationId xmlns:p14="http://schemas.microsoft.com/office/powerpoint/2010/main" val="610268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7906"/>
            <a:ext cx="10058400" cy="1450757"/>
          </a:xfrm>
        </p:spPr>
        <p:txBody>
          <a:bodyPr/>
          <a:lstStyle/>
          <a:p>
            <a:r>
              <a:rPr lang="en-IE" dirty="0" smtClean="0"/>
              <a:t>Conclusion</a:t>
            </a:r>
            <a:endParaRPr lang="en-IE" dirty="0"/>
          </a:p>
        </p:txBody>
      </p:sp>
      <p:sp>
        <p:nvSpPr>
          <p:cNvPr id="3" name="Content Placeholder 2"/>
          <p:cNvSpPr>
            <a:spLocks noGrp="1"/>
          </p:cNvSpPr>
          <p:nvPr>
            <p:ph idx="1"/>
          </p:nvPr>
        </p:nvSpPr>
        <p:spPr>
          <a:xfrm>
            <a:off x="1097280" y="1604681"/>
            <a:ext cx="10058400" cy="4948519"/>
          </a:xfrm>
        </p:spPr>
        <p:txBody>
          <a:bodyPr>
            <a:normAutofit/>
          </a:bodyPr>
          <a:lstStyle/>
          <a:p>
            <a:pPr>
              <a:lnSpc>
                <a:spcPct val="150000"/>
              </a:lnSpc>
              <a:buFont typeface="Wingdings" panose="05000000000000000000" pitchFamily="2" charset="2"/>
              <a:buChar char="Ø"/>
            </a:pPr>
            <a:r>
              <a:rPr lang="en-IE" sz="2600" dirty="0" smtClean="0"/>
              <a:t>Lack of a standardised handover inhibits transfer of information and directly affects patient safety</a:t>
            </a:r>
          </a:p>
          <a:p>
            <a:pPr>
              <a:lnSpc>
                <a:spcPct val="150000"/>
              </a:lnSpc>
              <a:buFont typeface="Wingdings" panose="05000000000000000000" pitchFamily="2" charset="2"/>
              <a:buChar char="Ø"/>
            </a:pPr>
            <a:r>
              <a:rPr lang="en-IE" sz="2600" dirty="0" smtClean="0"/>
              <a:t>Improve interdisciplinary communication: non-verbal communication</a:t>
            </a:r>
          </a:p>
          <a:p>
            <a:pPr>
              <a:lnSpc>
                <a:spcPct val="150000"/>
              </a:lnSpc>
              <a:buFont typeface="Wingdings" panose="05000000000000000000" pitchFamily="2" charset="2"/>
              <a:buChar char="Ø"/>
            </a:pPr>
            <a:r>
              <a:rPr lang="en-IE" sz="2600" dirty="0" smtClean="0"/>
              <a:t>Hands off, eyes on approach</a:t>
            </a:r>
          </a:p>
          <a:p>
            <a:pPr>
              <a:lnSpc>
                <a:spcPct val="150000"/>
              </a:lnSpc>
              <a:buFont typeface="Wingdings" panose="05000000000000000000" pitchFamily="2" charset="2"/>
              <a:buChar char="Ø"/>
            </a:pPr>
            <a:r>
              <a:rPr lang="en-IE" sz="2600" dirty="0" smtClean="0"/>
              <a:t>Accurate documentation and monitoring of key performance indicators</a:t>
            </a:r>
          </a:p>
          <a:p>
            <a:pPr>
              <a:buFont typeface="Wingdings" panose="05000000000000000000" pitchFamily="2" charset="2"/>
              <a:buChar char="Ø"/>
            </a:pPr>
            <a:endParaRPr lang="en-IE" dirty="0"/>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5" name="Picture 4"/>
          <p:cNvPicPr>
            <a:picLocks noChangeAspect="1"/>
          </p:cNvPicPr>
          <p:nvPr/>
        </p:nvPicPr>
        <p:blipFill>
          <a:blip r:embed="rId2"/>
          <a:stretch>
            <a:fillRect/>
          </a:stretch>
        </p:blipFill>
        <p:spPr>
          <a:xfrm>
            <a:off x="10119180" y="52118"/>
            <a:ext cx="2072820" cy="1676545"/>
          </a:xfrm>
          <a:prstGeom prst="rect">
            <a:avLst/>
          </a:prstGeom>
        </p:spPr>
      </p:pic>
    </p:spTree>
    <p:extLst>
      <p:ext uri="{BB962C8B-B14F-4D97-AF65-F5344CB8AC3E}">
        <p14:creationId xmlns:p14="http://schemas.microsoft.com/office/powerpoint/2010/main" val="2297970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Conclusion</a:t>
            </a:r>
            <a:endParaRPr lang="en-IE" dirty="0"/>
          </a:p>
        </p:txBody>
      </p:sp>
      <p:sp>
        <p:nvSpPr>
          <p:cNvPr id="3" name="Content Placeholder 2"/>
          <p:cNvSpPr>
            <a:spLocks noGrp="1"/>
          </p:cNvSpPr>
          <p:nvPr>
            <p:ph idx="1"/>
          </p:nvPr>
        </p:nvSpPr>
        <p:spPr>
          <a:xfrm>
            <a:off x="1097280" y="1622613"/>
            <a:ext cx="10058400" cy="4760258"/>
          </a:xfrm>
        </p:spPr>
        <p:txBody>
          <a:bodyPr>
            <a:normAutofit/>
          </a:bodyPr>
          <a:lstStyle/>
          <a:p>
            <a:pPr>
              <a:lnSpc>
                <a:spcPct val="150000"/>
              </a:lnSpc>
              <a:buFont typeface="Wingdings" panose="05000000000000000000" pitchFamily="2" charset="2"/>
              <a:buChar char="Ø"/>
            </a:pPr>
            <a:r>
              <a:rPr lang="en-IE" sz="2400" dirty="0"/>
              <a:t>IMIST AMBO handover of stable patient:</a:t>
            </a:r>
          </a:p>
          <a:p>
            <a:pPr lvl="1">
              <a:lnSpc>
                <a:spcPct val="150000"/>
              </a:lnSpc>
              <a:buFont typeface="Wingdings" panose="05000000000000000000" pitchFamily="2" charset="2"/>
              <a:buChar char="Ø"/>
            </a:pPr>
            <a:r>
              <a:rPr lang="en-IE" sz="2000" dirty="0"/>
              <a:t>Clear identification of ambulance handover area and ambulance handover staff</a:t>
            </a:r>
          </a:p>
          <a:p>
            <a:pPr lvl="1">
              <a:lnSpc>
                <a:spcPct val="150000"/>
              </a:lnSpc>
              <a:buFont typeface="Wingdings" panose="05000000000000000000" pitchFamily="2" charset="2"/>
              <a:buChar char="Ø"/>
            </a:pPr>
            <a:r>
              <a:rPr lang="en-IE" sz="2000" dirty="0"/>
              <a:t>Handover is only complete when patient is physically handed </a:t>
            </a:r>
            <a:r>
              <a:rPr lang="en-IE" sz="2000" dirty="0" smtClean="0"/>
              <a:t>over</a:t>
            </a:r>
          </a:p>
          <a:p>
            <a:pPr>
              <a:buFont typeface="Wingdings" panose="05000000000000000000" pitchFamily="2" charset="2"/>
              <a:buChar char="Ø"/>
            </a:pPr>
            <a:r>
              <a:rPr lang="en-IE" sz="2400" dirty="0" smtClean="0"/>
              <a:t>IMIST </a:t>
            </a:r>
            <a:r>
              <a:rPr lang="en-IE" sz="2400" dirty="0"/>
              <a:t>AMBO handover of unstable patient:</a:t>
            </a:r>
          </a:p>
          <a:p>
            <a:pPr lvl="1">
              <a:lnSpc>
                <a:spcPct val="150000"/>
              </a:lnSpc>
              <a:buFont typeface="Wingdings" panose="05000000000000000000" pitchFamily="2" charset="2"/>
              <a:buChar char="Ø"/>
            </a:pPr>
            <a:r>
              <a:rPr lang="en-IE" sz="2000" dirty="0"/>
              <a:t>Clear identification of team lead</a:t>
            </a:r>
          </a:p>
          <a:p>
            <a:pPr lvl="1">
              <a:lnSpc>
                <a:spcPct val="150000"/>
              </a:lnSpc>
              <a:buFont typeface="Wingdings" panose="05000000000000000000" pitchFamily="2" charset="2"/>
              <a:buChar char="Ø"/>
            </a:pPr>
            <a:r>
              <a:rPr lang="en-IE" sz="2000" dirty="0"/>
              <a:t>Structured handover</a:t>
            </a:r>
          </a:p>
          <a:p>
            <a:pPr lvl="1">
              <a:lnSpc>
                <a:spcPct val="150000"/>
              </a:lnSpc>
              <a:buFont typeface="Wingdings" panose="05000000000000000000" pitchFamily="2" charset="2"/>
              <a:buChar char="Ø"/>
            </a:pPr>
            <a:r>
              <a:rPr lang="en-IE" sz="2000" dirty="0"/>
              <a:t>Clerical input</a:t>
            </a:r>
          </a:p>
          <a:p>
            <a:pPr lvl="1">
              <a:lnSpc>
                <a:spcPct val="150000"/>
              </a:lnSpc>
              <a:buFont typeface="Wingdings" panose="05000000000000000000" pitchFamily="2" charset="2"/>
              <a:buChar char="Ø"/>
            </a:pPr>
            <a:r>
              <a:rPr lang="en-IE" sz="2000" dirty="0"/>
              <a:t>IMIST followed by IMIST AMBO</a:t>
            </a:r>
          </a:p>
          <a:p>
            <a:endParaRPr lang="en-IE" dirty="0"/>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5" name="Picture 4"/>
          <p:cNvPicPr>
            <a:picLocks noChangeAspect="1"/>
          </p:cNvPicPr>
          <p:nvPr/>
        </p:nvPicPr>
        <p:blipFill>
          <a:blip r:embed="rId2"/>
          <a:stretch>
            <a:fillRect/>
          </a:stretch>
        </p:blipFill>
        <p:spPr>
          <a:xfrm>
            <a:off x="10119180" y="0"/>
            <a:ext cx="2072820" cy="1676545"/>
          </a:xfrm>
          <a:prstGeom prst="rect">
            <a:avLst/>
          </a:prstGeom>
        </p:spPr>
      </p:pic>
    </p:spTree>
    <p:extLst>
      <p:ext uri="{BB962C8B-B14F-4D97-AF65-F5344CB8AC3E}">
        <p14:creationId xmlns:p14="http://schemas.microsoft.com/office/powerpoint/2010/main" val="4025046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We Are Now Live</a:t>
            </a:r>
            <a:endParaRPr lang="en-IE" dirty="0"/>
          </a:p>
        </p:txBody>
      </p:sp>
      <p:sp>
        <p:nvSpPr>
          <p:cNvPr id="3" name="Content Placeholder 2"/>
          <p:cNvSpPr>
            <a:spLocks noGrp="1"/>
          </p:cNvSpPr>
          <p:nvPr>
            <p:ph idx="1"/>
          </p:nvPr>
        </p:nvSpPr>
        <p:spPr/>
        <p:txBody>
          <a:bodyPr>
            <a:normAutofit/>
          </a:bodyPr>
          <a:lstStyle/>
          <a:p>
            <a:pPr algn="ctr"/>
            <a:endParaRPr lang="en-IE" sz="4400" dirty="0" smtClean="0">
              <a:latin typeface="Arial Black" panose="020B0A04020102020204" pitchFamily="34" charset="0"/>
            </a:endParaRPr>
          </a:p>
          <a:p>
            <a:pPr algn="ctr"/>
            <a:r>
              <a:rPr lang="en-IE" sz="4400" dirty="0" smtClean="0">
                <a:solidFill>
                  <a:srgbClr val="5C0A76"/>
                </a:solidFill>
                <a:latin typeface="Arial Black" panose="020B0A04020102020204" pitchFamily="34" charset="0"/>
              </a:rPr>
              <a:t>National Ambulance Handover Protocol will be Live from</a:t>
            </a:r>
          </a:p>
          <a:p>
            <a:pPr algn="ctr"/>
            <a:endParaRPr lang="en-IE" sz="4400" dirty="0">
              <a:solidFill>
                <a:srgbClr val="5C0A76"/>
              </a:solidFill>
              <a:latin typeface="Arial Black" panose="020B0A04020102020204" pitchFamily="34" charset="0"/>
            </a:endParaRPr>
          </a:p>
          <a:p>
            <a:pPr algn="ctr"/>
            <a:r>
              <a:rPr lang="en-IE" sz="4400" dirty="0" smtClean="0">
                <a:solidFill>
                  <a:srgbClr val="5C0A76"/>
                </a:solidFill>
                <a:latin typeface="Arial Black" panose="020B0A04020102020204" pitchFamily="34" charset="0"/>
              </a:rPr>
              <a:t> </a:t>
            </a:r>
            <a:r>
              <a:rPr lang="en-IE" sz="4400" dirty="0" smtClean="0">
                <a:solidFill>
                  <a:srgbClr val="9810C2"/>
                </a:solidFill>
                <a:latin typeface="Arial Black" panose="020B0A04020102020204" pitchFamily="34" charset="0"/>
              </a:rPr>
              <a:t>Wednesday 27</a:t>
            </a:r>
            <a:r>
              <a:rPr lang="en-IE" sz="4400" baseline="30000" dirty="0" smtClean="0">
                <a:solidFill>
                  <a:srgbClr val="9810C2"/>
                </a:solidFill>
                <a:latin typeface="Arial Black" panose="020B0A04020102020204" pitchFamily="34" charset="0"/>
              </a:rPr>
              <a:t>th</a:t>
            </a:r>
            <a:r>
              <a:rPr lang="en-IE" sz="4400" dirty="0" smtClean="0">
                <a:solidFill>
                  <a:srgbClr val="9810C2"/>
                </a:solidFill>
                <a:latin typeface="Arial Black" panose="020B0A04020102020204" pitchFamily="34" charset="0"/>
              </a:rPr>
              <a:t> July 2016</a:t>
            </a:r>
            <a:endParaRPr lang="en-IE" sz="4400" dirty="0">
              <a:solidFill>
                <a:srgbClr val="9810C2"/>
              </a:solidFill>
              <a:latin typeface="Arial Black" panose="020B0A04020102020204" pitchFamily="34" charset="0"/>
            </a:endParaRPr>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5" name="Picture 4"/>
          <p:cNvPicPr>
            <a:picLocks noChangeAspect="1"/>
          </p:cNvPicPr>
          <p:nvPr/>
        </p:nvPicPr>
        <p:blipFill>
          <a:blip r:embed="rId3"/>
          <a:stretch>
            <a:fillRect/>
          </a:stretch>
        </p:blipFill>
        <p:spPr>
          <a:xfrm>
            <a:off x="10119180" y="60815"/>
            <a:ext cx="2072820" cy="1676545"/>
          </a:xfrm>
          <a:prstGeom prst="rect">
            <a:avLst/>
          </a:prstGeom>
        </p:spPr>
      </p:pic>
    </p:spTree>
    <p:extLst>
      <p:ext uri="{BB962C8B-B14F-4D97-AF65-F5344CB8AC3E}">
        <p14:creationId xmlns:p14="http://schemas.microsoft.com/office/powerpoint/2010/main" val="29418272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2082" y="0"/>
            <a:ext cx="6581542" cy="6320118"/>
          </a:xfrm>
        </p:spPr>
      </p:pic>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806" y="531035"/>
            <a:ext cx="9920844" cy="5258048"/>
          </a:xfrm>
          <a:prstGeom prst="rect">
            <a:avLst/>
          </a:prstGeom>
        </p:spPr>
      </p:pic>
      <p:pic>
        <p:nvPicPr>
          <p:cNvPr id="3" name="Picture 2"/>
          <p:cNvPicPr>
            <a:picLocks noChangeAspect="1"/>
          </p:cNvPicPr>
          <p:nvPr/>
        </p:nvPicPr>
        <p:blipFill>
          <a:blip r:embed="rId5"/>
          <a:stretch>
            <a:fillRect/>
          </a:stretch>
        </p:blipFill>
        <p:spPr>
          <a:xfrm>
            <a:off x="10119180" y="-100209"/>
            <a:ext cx="2072820" cy="1676545"/>
          </a:xfrm>
          <a:prstGeom prst="rect">
            <a:avLst/>
          </a:prstGeom>
        </p:spPr>
      </p:pic>
    </p:spTree>
    <p:extLst>
      <p:ext uri="{BB962C8B-B14F-4D97-AF65-F5344CB8AC3E}">
        <p14:creationId xmlns:p14="http://schemas.microsoft.com/office/powerpoint/2010/main" val="316534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19270" y="60815"/>
            <a:ext cx="2072820" cy="1676545"/>
          </a:xfrm>
          <a:prstGeom prst="rect">
            <a:avLst/>
          </a:prstGeom>
        </p:spPr>
      </p:pic>
      <p:sp>
        <p:nvSpPr>
          <p:cNvPr id="2" name="Title 1"/>
          <p:cNvSpPr>
            <a:spLocks noGrp="1"/>
          </p:cNvSpPr>
          <p:nvPr>
            <p:ph type="title"/>
          </p:nvPr>
        </p:nvSpPr>
        <p:spPr/>
        <p:txBody>
          <a:bodyPr/>
          <a:lstStyle/>
          <a:p>
            <a:endParaRPr lang="en-IE"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49663" y="2714625"/>
            <a:ext cx="4953000" cy="2286000"/>
          </a:xfrm>
        </p:spPr>
      </p:pic>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spTree>
    <p:extLst>
      <p:ext uri="{BB962C8B-B14F-4D97-AF65-F5344CB8AC3E}">
        <p14:creationId xmlns:p14="http://schemas.microsoft.com/office/powerpoint/2010/main" val="1546604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References</a:t>
            </a:r>
            <a:endParaRPr lang="en-IE" dirty="0"/>
          </a:p>
        </p:txBody>
      </p:sp>
      <p:sp>
        <p:nvSpPr>
          <p:cNvPr id="3" name="Content Placeholder 2"/>
          <p:cNvSpPr>
            <a:spLocks noGrp="1"/>
          </p:cNvSpPr>
          <p:nvPr>
            <p:ph idx="1"/>
          </p:nvPr>
        </p:nvSpPr>
        <p:spPr/>
        <p:txBody>
          <a:bodyPr/>
          <a:lstStyle/>
          <a:p>
            <a:r>
              <a:rPr lang="en-IE" dirty="0" smtClean="0"/>
              <a:t>Arnold E. &amp; Undermann Boggs K. (2003) </a:t>
            </a:r>
            <a:r>
              <a:rPr lang="en-IE" i="1" dirty="0" smtClean="0"/>
              <a:t>Interpersonal Relationships: Professional Communication Skills for Nurses</a:t>
            </a:r>
            <a:r>
              <a:rPr lang="en-IE" dirty="0" smtClean="0"/>
              <a:t>. 4</a:t>
            </a:r>
            <a:r>
              <a:rPr lang="en-IE" baseline="30000" dirty="0" smtClean="0"/>
              <a:t>th</a:t>
            </a:r>
            <a:r>
              <a:rPr lang="en-IE" dirty="0" smtClean="0"/>
              <a:t> Ed. Saunders: Missouri.</a:t>
            </a:r>
          </a:p>
          <a:p>
            <a:r>
              <a:rPr lang="en-IE" dirty="0" smtClean="0"/>
              <a:t>Communication is Oxygen (2016). </a:t>
            </a:r>
            <a:r>
              <a:rPr lang="en-IE" dirty="0"/>
              <a:t>Available online at http://</a:t>
            </a:r>
            <a:r>
              <a:rPr lang="en-IE" dirty="0" smtClean="0"/>
              <a:t>communicationisoxygen.weebly.com/uploads/4/3/7/2/43721101/5015308_orig.png. Accessed 21</a:t>
            </a:r>
            <a:r>
              <a:rPr lang="en-IE" baseline="30000" dirty="0" smtClean="0"/>
              <a:t>st</a:t>
            </a:r>
            <a:r>
              <a:rPr lang="en-IE" dirty="0" smtClean="0"/>
              <a:t> July 2016.</a:t>
            </a:r>
            <a:endParaRPr lang="en-IE" dirty="0"/>
          </a:p>
          <a:p>
            <a:r>
              <a:rPr lang="en-IE" dirty="0" err="1" smtClean="0"/>
              <a:t>Iedema</a:t>
            </a:r>
            <a:r>
              <a:rPr lang="en-IE" dirty="0" smtClean="0"/>
              <a:t>, R. &amp; Ball, C. (2010) </a:t>
            </a:r>
            <a:r>
              <a:rPr lang="en-IE" i="1" dirty="0" smtClean="0"/>
              <a:t>NSW Ambulance/Emergency Department Handover Project Report</a:t>
            </a:r>
            <a:r>
              <a:rPr lang="en-IE" dirty="0" smtClean="0"/>
              <a:t>. Sydney: NSW Health &amp; UTS Centre for Health Communication.</a:t>
            </a:r>
          </a:p>
          <a:p>
            <a:r>
              <a:rPr lang="en-IE" dirty="0" smtClean="0"/>
              <a:t>Shah</a:t>
            </a:r>
            <a:r>
              <a:rPr lang="en-IE" dirty="0"/>
              <a:t>, Y., </a:t>
            </a:r>
            <a:r>
              <a:rPr lang="en-IE" dirty="0" err="1"/>
              <a:t>Alinier</a:t>
            </a:r>
            <a:r>
              <a:rPr lang="en-IE" dirty="0"/>
              <a:t>, G., &amp; Pillay, Y. (2016). Clinical handover between paramedics and emergency department staff: SBAR and IMIST-AMBO acronyms. </a:t>
            </a:r>
            <a:r>
              <a:rPr lang="en-IE" i="1" dirty="0"/>
              <a:t>International Paramedic Practice</a:t>
            </a:r>
            <a:r>
              <a:rPr lang="en-IE" dirty="0"/>
              <a:t>, </a:t>
            </a:r>
            <a:r>
              <a:rPr lang="en-IE" b="1" dirty="0"/>
              <a:t>6</a:t>
            </a:r>
            <a:r>
              <a:rPr lang="en-IE" dirty="0"/>
              <a:t>(2), </a:t>
            </a:r>
            <a:r>
              <a:rPr lang="en-IE" dirty="0" smtClean="0"/>
              <a:t>pg 37-44</a:t>
            </a:r>
            <a:r>
              <a:rPr lang="en-IE" dirty="0"/>
              <a:t>.</a:t>
            </a:r>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5" name="Picture 4"/>
          <p:cNvPicPr>
            <a:picLocks noChangeAspect="1"/>
          </p:cNvPicPr>
          <p:nvPr/>
        </p:nvPicPr>
        <p:blipFill>
          <a:blip r:embed="rId2"/>
          <a:stretch>
            <a:fillRect/>
          </a:stretch>
        </p:blipFill>
        <p:spPr>
          <a:xfrm>
            <a:off x="10119180" y="48289"/>
            <a:ext cx="2072820" cy="1676545"/>
          </a:xfrm>
          <a:prstGeom prst="rect">
            <a:avLst/>
          </a:prstGeom>
        </p:spPr>
      </p:pic>
    </p:spTree>
    <p:extLst>
      <p:ext uri="{BB962C8B-B14F-4D97-AF65-F5344CB8AC3E}">
        <p14:creationId xmlns:p14="http://schemas.microsoft.com/office/powerpoint/2010/main" val="1479451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Background</a:t>
            </a:r>
            <a:endParaRPr lang="en-IE" dirty="0"/>
          </a:p>
        </p:txBody>
      </p:sp>
      <p:sp>
        <p:nvSpPr>
          <p:cNvPr id="3" name="Content Placeholder 2"/>
          <p:cNvSpPr>
            <a:spLocks noGrp="1"/>
          </p:cNvSpPr>
          <p:nvPr>
            <p:ph idx="1"/>
          </p:nvPr>
        </p:nvSpPr>
        <p:spPr>
          <a:xfrm>
            <a:off x="1097280" y="1737360"/>
            <a:ext cx="10058400" cy="4606290"/>
          </a:xfrm>
        </p:spPr>
        <p:txBody>
          <a:bodyPr>
            <a:normAutofit fontScale="85000" lnSpcReduction="20000"/>
          </a:bodyPr>
          <a:lstStyle/>
          <a:p>
            <a:pPr>
              <a:lnSpc>
                <a:spcPct val="170000"/>
              </a:lnSpc>
              <a:buFont typeface="Wingdings" panose="05000000000000000000" pitchFamily="2" charset="2"/>
              <a:buChar char="Ø"/>
            </a:pPr>
            <a:r>
              <a:rPr lang="en-IE" sz="2800" dirty="0" smtClean="0"/>
              <a:t>2 Trauma Units in New South Wales monitored ambulance handovers in ED’s</a:t>
            </a:r>
          </a:p>
          <a:p>
            <a:pPr>
              <a:lnSpc>
                <a:spcPct val="170000"/>
              </a:lnSpc>
              <a:buFont typeface="Wingdings" panose="05000000000000000000" pitchFamily="2" charset="2"/>
              <a:buChar char="Ø"/>
            </a:pPr>
            <a:r>
              <a:rPr lang="en-IE" sz="2800" dirty="0" smtClean="0"/>
              <a:t>373 staff, and a total of 167 handovers</a:t>
            </a:r>
          </a:p>
          <a:p>
            <a:pPr>
              <a:lnSpc>
                <a:spcPct val="170000"/>
              </a:lnSpc>
              <a:buFont typeface="Wingdings" panose="05000000000000000000" pitchFamily="2" charset="2"/>
              <a:buChar char="Ø"/>
            </a:pPr>
            <a:r>
              <a:rPr lang="en-IE" sz="2800" dirty="0" smtClean="0"/>
              <a:t>Key observations noted included:</a:t>
            </a:r>
          </a:p>
          <a:p>
            <a:pPr lvl="1">
              <a:lnSpc>
                <a:spcPct val="170000"/>
              </a:lnSpc>
              <a:buFont typeface="Wingdings" panose="05000000000000000000" pitchFamily="2" charset="2"/>
              <a:buChar char="Ø"/>
            </a:pPr>
            <a:r>
              <a:rPr lang="en-IE" sz="2400" dirty="0" smtClean="0"/>
              <a:t>Increased length of handover time</a:t>
            </a:r>
          </a:p>
          <a:p>
            <a:pPr lvl="1">
              <a:lnSpc>
                <a:spcPct val="170000"/>
              </a:lnSpc>
              <a:buFont typeface="Wingdings" panose="05000000000000000000" pitchFamily="2" charset="2"/>
              <a:buChar char="Ø"/>
            </a:pPr>
            <a:r>
              <a:rPr lang="en-IE" sz="2400" dirty="0" smtClean="0"/>
              <a:t>Repetition of information</a:t>
            </a:r>
          </a:p>
          <a:p>
            <a:pPr lvl="1">
              <a:lnSpc>
                <a:spcPct val="170000"/>
              </a:lnSpc>
              <a:buFont typeface="Wingdings" panose="05000000000000000000" pitchFamily="2" charset="2"/>
              <a:buChar char="Ø"/>
            </a:pPr>
            <a:r>
              <a:rPr lang="en-IE" sz="2400" dirty="0" smtClean="0"/>
              <a:t>Loss of information</a:t>
            </a:r>
          </a:p>
          <a:p>
            <a:pPr lvl="1">
              <a:lnSpc>
                <a:spcPct val="170000"/>
              </a:lnSpc>
              <a:buFont typeface="Wingdings" panose="05000000000000000000" pitchFamily="2" charset="2"/>
              <a:buChar char="Ø"/>
            </a:pPr>
            <a:r>
              <a:rPr lang="en-IE" sz="2400" dirty="0" smtClean="0"/>
              <a:t>Difficulty identifying clear roles</a:t>
            </a:r>
          </a:p>
          <a:p>
            <a:pPr marL="749808" lvl="4" indent="0" algn="r">
              <a:buNone/>
            </a:pPr>
            <a:r>
              <a:rPr lang="en-IE" sz="2400" dirty="0" smtClean="0"/>
              <a:t>(</a:t>
            </a:r>
            <a:r>
              <a:rPr lang="en-IE" sz="2400" i="1" dirty="0" err="1" smtClean="0"/>
              <a:t>Iedema</a:t>
            </a:r>
            <a:r>
              <a:rPr lang="en-IE" sz="2400" i="1" dirty="0" smtClean="0"/>
              <a:t> &amp; Ball, 2010)</a:t>
            </a:r>
          </a:p>
          <a:p>
            <a:pPr lvl="1">
              <a:buFont typeface="Wingdings" panose="05000000000000000000" pitchFamily="2" charset="2"/>
              <a:buChar char="Ø"/>
            </a:pPr>
            <a:endParaRPr lang="en-IE" dirty="0" smtClean="0"/>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5" name="Picture 4"/>
          <p:cNvPicPr>
            <a:picLocks noChangeAspect="1"/>
          </p:cNvPicPr>
          <p:nvPr/>
        </p:nvPicPr>
        <p:blipFill>
          <a:blip r:embed="rId3"/>
          <a:stretch>
            <a:fillRect/>
          </a:stretch>
        </p:blipFill>
        <p:spPr>
          <a:xfrm>
            <a:off x="10119270" y="60815"/>
            <a:ext cx="2072820" cy="1676545"/>
          </a:xfrm>
          <a:prstGeom prst="rect">
            <a:avLst/>
          </a:prstGeom>
        </p:spPr>
      </p:pic>
    </p:spTree>
    <p:extLst>
      <p:ext uri="{BB962C8B-B14F-4D97-AF65-F5344CB8AC3E}">
        <p14:creationId xmlns:p14="http://schemas.microsoft.com/office/powerpoint/2010/main" val="83798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Background</a:t>
            </a:r>
            <a:endParaRPr lang="en-IE" dirty="0"/>
          </a:p>
        </p:txBody>
      </p:sp>
      <p:sp>
        <p:nvSpPr>
          <p:cNvPr id="3" name="Content Placeholder 2"/>
          <p:cNvSpPr>
            <a:spLocks noGrp="1"/>
          </p:cNvSpPr>
          <p:nvPr>
            <p:ph idx="1"/>
          </p:nvPr>
        </p:nvSpPr>
        <p:spPr>
          <a:xfrm>
            <a:off x="1097280" y="1638300"/>
            <a:ext cx="10058400" cy="4705350"/>
          </a:xfrm>
        </p:spPr>
        <p:txBody>
          <a:bodyPr>
            <a:normAutofit/>
          </a:bodyPr>
          <a:lstStyle/>
          <a:p>
            <a:pPr>
              <a:lnSpc>
                <a:spcPct val="150000"/>
              </a:lnSpc>
              <a:buFont typeface="Wingdings" panose="05000000000000000000" pitchFamily="2" charset="2"/>
              <a:buChar char="Ø"/>
            </a:pPr>
            <a:r>
              <a:rPr lang="en-IE" dirty="0"/>
              <a:t> </a:t>
            </a:r>
            <a:r>
              <a:rPr lang="en-IE" sz="2400" dirty="0" smtClean="0"/>
              <a:t>Poor communication and transfer of information can result in:</a:t>
            </a:r>
          </a:p>
          <a:p>
            <a:pPr lvl="1">
              <a:lnSpc>
                <a:spcPct val="150000"/>
              </a:lnSpc>
              <a:buFont typeface="Wingdings" panose="05000000000000000000" pitchFamily="2" charset="2"/>
              <a:buChar char="Ø"/>
            </a:pPr>
            <a:r>
              <a:rPr lang="en-IE" sz="2000" dirty="0" smtClean="0"/>
              <a:t>Decreased patient safety</a:t>
            </a:r>
          </a:p>
          <a:p>
            <a:pPr lvl="1">
              <a:lnSpc>
                <a:spcPct val="150000"/>
              </a:lnSpc>
              <a:buFont typeface="Wingdings" panose="05000000000000000000" pitchFamily="2" charset="2"/>
              <a:buChar char="Ø"/>
            </a:pPr>
            <a:r>
              <a:rPr lang="en-IE" sz="2000" dirty="0" smtClean="0"/>
              <a:t>Misdiagnosis or delayed diagnosis</a:t>
            </a:r>
          </a:p>
          <a:p>
            <a:pPr lvl="1">
              <a:lnSpc>
                <a:spcPct val="150000"/>
              </a:lnSpc>
              <a:buFont typeface="Wingdings" panose="05000000000000000000" pitchFamily="2" charset="2"/>
              <a:buChar char="Ø"/>
            </a:pPr>
            <a:r>
              <a:rPr lang="en-IE" sz="2000" dirty="0" smtClean="0"/>
              <a:t>Medication errors</a:t>
            </a:r>
          </a:p>
          <a:p>
            <a:pPr lvl="1">
              <a:lnSpc>
                <a:spcPct val="150000"/>
              </a:lnSpc>
              <a:buFont typeface="Wingdings" panose="05000000000000000000" pitchFamily="2" charset="2"/>
              <a:buChar char="Ø"/>
            </a:pPr>
            <a:r>
              <a:rPr lang="en-IE" sz="2000" dirty="0" smtClean="0"/>
              <a:t>Omission of care</a:t>
            </a:r>
          </a:p>
          <a:p>
            <a:pPr lvl="1">
              <a:lnSpc>
                <a:spcPct val="150000"/>
              </a:lnSpc>
              <a:buFont typeface="Wingdings" panose="05000000000000000000" pitchFamily="2" charset="2"/>
              <a:buChar char="Ø"/>
            </a:pPr>
            <a:r>
              <a:rPr lang="en-IE" sz="2000" dirty="0" smtClean="0"/>
              <a:t>24% of malpractice cases in the USA in 2006 directly related to inadequate handovers</a:t>
            </a:r>
          </a:p>
          <a:p>
            <a:pPr marL="201168" lvl="1" indent="0" algn="r">
              <a:lnSpc>
                <a:spcPct val="150000"/>
              </a:lnSpc>
              <a:buNone/>
            </a:pPr>
            <a:endParaRPr lang="en-IE" sz="2000" i="1" dirty="0" smtClean="0"/>
          </a:p>
          <a:p>
            <a:pPr marL="201168" lvl="1" indent="0" algn="r">
              <a:lnSpc>
                <a:spcPct val="150000"/>
              </a:lnSpc>
              <a:buNone/>
            </a:pPr>
            <a:r>
              <a:rPr lang="en-IE" sz="2000" i="1" dirty="0" smtClean="0"/>
              <a:t>(</a:t>
            </a:r>
            <a:r>
              <a:rPr lang="sv-SE" sz="2000" i="1" dirty="0" smtClean="0"/>
              <a:t>Shah, Alinier </a:t>
            </a:r>
            <a:r>
              <a:rPr lang="sv-SE" sz="2000" i="1" dirty="0"/>
              <a:t>&amp; </a:t>
            </a:r>
            <a:r>
              <a:rPr lang="sv-SE" sz="2000" i="1" dirty="0" smtClean="0"/>
              <a:t>Pillay, 2016)</a:t>
            </a:r>
            <a:endParaRPr lang="en-IE" sz="2000" i="1" dirty="0" smtClean="0"/>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5" name="Picture 4"/>
          <p:cNvPicPr>
            <a:picLocks noChangeAspect="1"/>
          </p:cNvPicPr>
          <p:nvPr/>
        </p:nvPicPr>
        <p:blipFill>
          <a:blip r:embed="rId3"/>
          <a:stretch>
            <a:fillRect/>
          </a:stretch>
        </p:blipFill>
        <p:spPr>
          <a:xfrm>
            <a:off x="10119180" y="60815"/>
            <a:ext cx="2072820" cy="1676545"/>
          </a:xfrm>
          <a:prstGeom prst="rect">
            <a:avLst/>
          </a:prstGeom>
        </p:spPr>
      </p:pic>
    </p:spTree>
    <p:extLst>
      <p:ext uri="{BB962C8B-B14F-4D97-AF65-F5344CB8AC3E}">
        <p14:creationId xmlns:p14="http://schemas.microsoft.com/office/powerpoint/2010/main" val="2944406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Clinical Handover</a:t>
            </a:r>
            <a:endParaRPr lang="en-IE" dirty="0"/>
          </a:p>
        </p:txBody>
      </p:sp>
      <p:sp>
        <p:nvSpPr>
          <p:cNvPr id="3" name="Content Placeholder 2"/>
          <p:cNvSpPr>
            <a:spLocks noGrp="1"/>
          </p:cNvSpPr>
          <p:nvPr>
            <p:ph idx="1"/>
          </p:nvPr>
        </p:nvSpPr>
        <p:spPr/>
        <p:txBody>
          <a:bodyPr>
            <a:normAutofit/>
          </a:bodyPr>
          <a:lstStyle/>
          <a:p>
            <a:pPr algn="ctr"/>
            <a:endParaRPr lang="en-IE" sz="2400" dirty="0" smtClean="0"/>
          </a:p>
          <a:p>
            <a:pPr algn="ctr"/>
            <a:r>
              <a:rPr lang="en-IE" sz="2800" dirty="0" smtClean="0"/>
              <a:t>“Clinical Handover refers to the </a:t>
            </a:r>
            <a:r>
              <a:rPr lang="en-IE" sz="2800" b="1" dirty="0" smtClean="0"/>
              <a:t>transfer of information </a:t>
            </a:r>
            <a:r>
              <a:rPr lang="en-IE" sz="2800" dirty="0" smtClean="0"/>
              <a:t>from one </a:t>
            </a:r>
            <a:r>
              <a:rPr lang="en-IE" sz="2800" b="1" dirty="0" smtClean="0"/>
              <a:t>health care provider to another </a:t>
            </a:r>
            <a:r>
              <a:rPr lang="en-IE" sz="2800" dirty="0" smtClean="0"/>
              <a:t>when a patient has either a change of location of care, and/or when the care of or </a:t>
            </a:r>
            <a:r>
              <a:rPr lang="en-IE" sz="2800" b="1" dirty="0" smtClean="0"/>
              <a:t>responsibility for that patient shifts from one provider to another</a:t>
            </a:r>
            <a:r>
              <a:rPr lang="en-IE" sz="2800" dirty="0" smtClean="0"/>
              <a:t>”</a:t>
            </a:r>
          </a:p>
          <a:p>
            <a:pPr algn="r"/>
            <a:endParaRPr lang="en-IE" sz="2400" i="1" dirty="0" smtClean="0"/>
          </a:p>
          <a:p>
            <a:pPr algn="r"/>
            <a:r>
              <a:rPr lang="en-IE" i="1" dirty="0" smtClean="0"/>
              <a:t>(Pre Hospital Emergency Care Council, 2013)</a:t>
            </a:r>
            <a:endParaRPr lang="en-IE" i="1" dirty="0"/>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5" name="Picture 4"/>
          <p:cNvPicPr>
            <a:picLocks noChangeAspect="1"/>
          </p:cNvPicPr>
          <p:nvPr/>
        </p:nvPicPr>
        <p:blipFill>
          <a:blip r:embed="rId3"/>
          <a:stretch>
            <a:fillRect/>
          </a:stretch>
        </p:blipFill>
        <p:spPr>
          <a:xfrm>
            <a:off x="10119180" y="60815"/>
            <a:ext cx="2072820" cy="1676545"/>
          </a:xfrm>
          <a:prstGeom prst="rect">
            <a:avLst/>
          </a:prstGeom>
        </p:spPr>
      </p:pic>
    </p:spTree>
    <p:extLst>
      <p:ext uri="{BB962C8B-B14F-4D97-AF65-F5344CB8AC3E}">
        <p14:creationId xmlns:p14="http://schemas.microsoft.com/office/powerpoint/2010/main" val="4169648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Interdisciplinary Communication</a:t>
            </a:r>
            <a:endParaRPr lang="en-IE" dirty="0"/>
          </a:p>
        </p:txBody>
      </p:sp>
      <p:sp>
        <p:nvSpPr>
          <p:cNvPr id="3" name="Content Placeholder 2"/>
          <p:cNvSpPr>
            <a:spLocks noGrp="1"/>
          </p:cNvSpPr>
          <p:nvPr>
            <p:ph idx="1"/>
          </p:nvPr>
        </p:nvSpPr>
        <p:spPr/>
        <p:txBody>
          <a:bodyPr/>
          <a:lstStyle/>
          <a:p>
            <a:r>
              <a:rPr lang="en-IE" sz="2400" dirty="0" smtClean="0"/>
              <a:t>Communication has been defined as:</a:t>
            </a:r>
          </a:p>
          <a:p>
            <a:endParaRPr lang="en-IE" sz="2400" dirty="0" smtClean="0"/>
          </a:p>
          <a:p>
            <a:pPr algn="ctr"/>
            <a:r>
              <a:rPr lang="en-IE" sz="2400" dirty="0" smtClean="0"/>
              <a:t>“…an interpersonal activity involving the transmission of messages by a source to a receiver for the purpose of influencing the receiver’s behaviour”</a:t>
            </a:r>
          </a:p>
          <a:p>
            <a:endParaRPr lang="en-IE" sz="2400" dirty="0" smtClean="0"/>
          </a:p>
          <a:p>
            <a:pPr marL="1471400" lvl="8" indent="0" algn="r">
              <a:buNone/>
            </a:pPr>
            <a:endParaRPr lang="en-IE" sz="2000" dirty="0" smtClean="0"/>
          </a:p>
          <a:p>
            <a:pPr marL="1471400" lvl="8" indent="0" algn="r">
              <a:buNone/>
            </a:pPr>
            <a:r>
              <a:rPr lang="en-IE" sz="2000" dirty="0" smtClean="0"/>
              <a:t>(</a:t>
            </a:r>
            <a:r>
              <a:rPr lang="en-IE" sz="2000" i="1" dirty="0" smtClean="0"/>
              <a:t>Miller &amp; Nicholson, 1976 cited by Arnold &amp; Undermann Boggs 2003, pg 17)</a:t>
            </a:r>
          </a:p>
          <a:p>
            <a:endParaRPr lang="en-IE" i="1" dirty="0"/>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5" name="Picture 4"/>
          <p:cNvPicPr>
            <a:picLocks noChangeAspect="1"/>
          </p:cNvPicPr>
          <p:nvPr/>
        </p:nvPicPr>
        <p:blipFill>
          <a:blip r:embed="rId3"/>
          <a:stretch>
            <a:fillRect/>
          </a:stretch>
        </p:blipFill>
        <p:spPr>
          <a:xfrm>
            <a:off x="10119180" y="0"/>
            <a:ext cx="2072820" cy="1676545"/>
          </a:xfrm>
          <a:prstGeom prst="rect">
            <a:avLst/>
          </a:prstGeom>
        </p:spPr>
      </p:pic>
    </p:spTree>
    <p:extLst>
      <p:ext uri="{BB962C8B-B14F-4D97-AF65-F5344CB8AC3E}">
        <p14:creationId xmlns:p14="http://schemas.microsoft.com/office/powerpoint/2010/main" val="8991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Components of Communication</a:t>
            </a:r>
            <a:endParaRPr lang="en-IE" dirty="0"/>
          </a:p>
        </p:txBody>
      </p:sp>
      <p:sp>
        <p:nvSpPr>
          <p:cNvPr id="3" name="Content Placeholder 2"/>
          <p:cNvSpPr>
            <a:spLocks noGrp="1"/>
          </p:cNvSpPr>
          <p:nvPr>
            <p:ph idx="1"/>
          </p:nvPr>
        </p:nvSpPr>
        <p:spPr>
          <a:xfrm>
            <a:off x="1097280" y="1845733"/>
            <a:ext cx="10058400" cy="4614051"/>
          </a:xfrm>
        </p:spPr>
        <p:txBody>
          <a:bodyPr>
            <a:normAutofit/>
          </a:bodyPr>
          <a:lstStyle/>
          <a:p>
            <a:r>
              <a:rPr lang="en-IE" sz="2800" b="1" u="sng" dirty="0" smtClean="0"/>
              <a:t>Messenger (Paramedic):</a:t>
            </a:r>
          </a:p>
          <a:p>
            <a:pPr>
              <a:buFont typeface="Wingdings" panose="05000000000000000000" pitchFamily="2" charset="2"/>
              <a:buChar char="Ø"/>
            </a:pPr>
            <a:r>
              <a:rPr lang="en-IE" sz="2400" dirty="0" smtClean="0"/>
              <a:t>Verbal </a:t>
            </a:r>
          </a:p>
          <a:p>
            <a:pPr>
              <a:buFont typeface="Wingdings" panose="05000000000000000000" pitchFamily="2" charset="2"/>
              <a:buChar char="Ø"/>
            </a:pPr>
            <a:r>
              <a:rPr lang="en-IE" sz="2400" dirty="0" smtClean="0"/>
              <a:t>Non- verbal </a:t>
            </a:r>
          </a:p>
          <a:p>
            <a:endParaRPr lang="en-IE" sz="2400" dirty="0"/>
          </a:p>
          <a:p>
            <a:r>
              <a:rPr lang="en-IE" sz="2800" b="1" u="sng" dirty="0" smtClean="0"/>
              <a:t>Receiver (Nurse or Medical):</a:t>
            </a:r>
          </a:p>
          <a:p>
            <a:pPr>
              <a:buFont typeface="Wingdings" panose="05000000000000000000" pitchFamily="2" charset="2"/>
              <a:buChar char="Ø"/>
            </a:pPr>
            <a:r>
              <a:rPr lang="en-IE" sz="2400" dirty="0" smtClean="0"/>
              <a:t>Decodes</a:t>
            </a:r>
          </a:p>
          <a:p>
            <a:pPr>
              <a:buFont typeface="Wingdings" panose="05000000000000000000" pitchFamily="2" charset="2"/>
              <a:buChar char="Ø"/>
            </a:pPr>
            <a:r>
              <a:rPr lang="en-IE" sz="2400" dirty="0" smtClean="0"/>
              <a:t>Open &amp; active listening</a:t>
            </a:r>
          </a:p>
          <a:p>
            <a:pPr algn="r"/>
            <a:r>
              <a:rPr lang="en-IE" sz="2400" i="1" dirty="0" smtClean="0"/>
              <a:t>(Arnold &amp; Undermann Boggs, 2003)</a:t>
            </a:r>
            <a:endParaRPr lang="en-IE" sz="2400" i="1" dirty="0"/>
          </a:p>
        </p:txBody>
      </p:sp>
      <p:sp>
        <p:nvSpPr>
          <p:cNvPr id="4" name="Footer Placeholder 3"/>
          <p:cNvSpPr>
            <a:spLocks noGrp="1"/>
          </p:cNvSpPr>
          <p:nvPr>
            <p:ph type="ftr" sz="quarter" idx="11"/>
          </p:nvPr>
        </p:nvSpPr>
        <p:spPr/>
        <p:txBody>
          <a:bodyPr/>
          <a:lstStyle/>
          <a:p>
            <a:r>
              <a:rPr lang="en-IE" smtClean="0"/>
              <a:t>Leah Walsh National Emergency Medicine Programme 2016</a:t>
            </a:r>
            <a:endParaRPr lang="en-IE"/>
          </a:p>
        </p:txBody>
      </p:sp>
      <p:pic>
        <p:nvPicPr>
          <p:cNvPr id="5" name="Picture 4"/>
          <p:cNvPicPr>
            <a:picLocks noChangeAspect="1"/>
          </p:cNvPicPr>
          <p:nvPr/>
        </p:nvPicPr>
        <p:blipFill>
          <a:blip r:embed="rId3"/>
          <a:stretch>
            <a:fillRect/>
          </a:stretch>
        </p:blipFill>
        <p:spPr>
          <a:xfrm>
            <a:off x="10119180" y="60815"/>
            <a:ext cx="2072820" cy="1676545"/>
          </a:xfrm>
          <a:prstGeom prst="rect">
            <a:avLst/>
          </a:prstGeom>
        </p:spPr>
      </p:pic>
    </p:spTree>
    <p:extLst>
      <p:ext uri="{BB962C8B-B14F-4D97-AF65-F5344CB8AC3E}">
        <p14:creationId xmlns:p14="http://schemas.microsoft.com/office/powerpoint/2010/main" val="421337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119270" y="60815"/>
            <a:ext cx="2072820" cy="1676545"/>
          </a:xfrm>
          <a:prstGeom prst="rect">
            <a:avLst/>
          </a:prstGeom>
        </p:spPr>
      </p:pic>
      <p:sp>
        <p:nvSpPr>
          <p:cNvPr id="2" name="Title 1"/>
          <p:cNvSpPr>
            <a:spLocks noGrp="1"/>
          </p:cNvSpPr>
          <p:nvPr>
            <p:ph type="title"/>
          </p:nvPr>
        </p:nvSpPr>
        <p:spPr/>
        <p:txBody>
          <a:bodyPr/>
          <a:lstStyle/>
          <a:p>
            <a:r>
              <a:rPr lang="en-IE" dirty="0" smtClean="0"/>
              <a:t>Verbal –vs- Non Verbal Communication</a:t>
            </a:r>
            <a:endParaRPr lang="en-IE" dirty="0"/>
          </a:p>
        </p:txBody>
      </p:sp>
      <p:sp>
        <p:nvSpPr>
          <p:cNvPr id="3" name="Content Placeholder 2"/>
          <p:cNvSpPr>
            <a:spLocks noGrp="1"/>
          </p:cNvSpPr>
          <p:nvPr>
            <p:ph idx="1"/>
          </p:nvPr>
        </p:nvSpPr>
        <p:spPr>
          <a:xfrm>
            <a:off x="1097280" y="1845734"/>
            <a:ext cx="10058400" cy="4223372"/>
          </a:xfrm>
        </p:spPr>
        <p:txBody>
          <a:bodyPr>
            <a:normAutofit fontScale="85000" lnSpcReduction="20000"/>
          </a:bodyPr>
          <a:lstStyle/>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pPr marL="1471400" lvl="8" indent="0" algn="r">
              <a:buNone/>
            </a:pPr>
            <a:endParaRPr lang="en-IE" sz="2000" i="1" dirty="0" smtClean="0"/>
          </a:p>
          <a:p>
            <a:pPr marL="1471400" lvl="8" indent="0" algn="r">
              <a:buNone/>
            </a:pPr>
            <a:endParaRPr lang="en-IE" sz="2000" i="1" dirty="0"/>
          </a:p>
          <a:p>
            <a:pPr marL="1471400" lvl="8" indent="0" algn="r">
              <a:buNone/>
            </a:pPr>
            <a:endParaRPr lang="en-IE" sz="2000" i="1" dirty="0" smtClean="0"/>
          </a:p>
          <a:p>
            <a:pPr marL="1471400" lvl="8" indent="0" algn="r">
              <a:buNone/>
            </a:pPr>
            <a:endParaRPr lang="en-IE" sz="2000" i="1" dirty="0"/>
          </a:p>
          <a:p>
            <a:pPr marL="1471400" lvl="8" indent="0" algn="r">
              <a:buNone/>
            </a:pPr>
            <a:r>
              <a:rPr lang="en-IE" sz="2600" i="1" dirty="0" smtClean="0"/>
              <a:t>(Communication is Oxygen, 2016)</a:t>
            </a:r>
          </a:p>
        </p:txBody>
      </p:sp>
      <p:sp>
        <p:nvSpPr>
          <p:cNvPr id="5" name="Footer Placeholder 4"/>
          <p:cNvSpPr>
            <a:spLocks noGrp="1"/>
          </p:cNvSpPr>
          <p:nvPr>
            <p:ph type="ftr" sz="quarter" idx="11"/>
          </p:nvPr>
        </p:nvSpPr>
        <p:spPr/>
        <p:txBody>
          <a:bodyPr/>
          <a:lstStyle/>
          <a:p>
            <a:r>
              <a:rPr lang="en-IE" smtClean="0"/>
              <a:t>Leah Walsh National Emergency Medicine Programme 2016</a:t>
            </a:r>
            <a:endParaRPr lang="en-IE"/>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6866" y="2238560"/>
            <a:ext cx="6440700" cy="2781676"/>
          </a:xfrm>
          <a:prstGeom prst="rect">
            <a:avLst/>
          </a:prstGeom>
        </p:spPr>
      </p:pic>
    </p:spTree>
    <p:extLst>
      <p:ext uri="{BB962C8B-B14F-4D97-AF65-F5344CB8AC3E}">
        <p14:creationId xmlns:p14="http://schemas.microsoft.com/office/powerpoint/2010/main" val="2172358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1756</TotalTime>
  <Words>4089</Words>
  <Application>Microsoft Office PowerPoint</Application>
  <PresentationFormat>Widescreen</PresentationFormat>
  <Paragraphs>385</Paragraphs>
  <Slides>37</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Black</vt:lpstr>
      <vt:lpstr>Calibri</vt:lpstr>
      <vt:lpstr>Calibri Light</vt:lpstr>
      <vt:lpstr>Wingdings</vt:lpstr>
      <vt:lpstr>Retrospect</vt:lpstr>
      <vt:lpstr>National Ambulance Handover Protocol</vt:lpstr>
      <vt:lpstr>By The End Of This Session You Will:</vt:lpstr>
      <vt:lpstr>Introduction</vt:lpstr>
      <vt:lpstr>Background</vt:lpstr>
      <vt:lpstr>Background</vt:lpstr>
      <vt:lpstr>Clinical Handover</vt:lpstr>
      <vt:lpstr>Interdisciplinary Communication</vt:lpstr>
      <vt:lpstr>Components of Communication</vt:lpstr>
      <vt:lpstr>Verbal –vs- Non Verbal Communication</vt:lpstr>
      <vt:lpstr>Do Actions Speak Louder Than Words?</vt:lpstr>
      <vt:lpstr>Clinical Handover</vt:lpstr>
      <vt:lpstr>It’s Just A Mnemonic</vt:lpstr>
      <vt:lpstr>PowerPoint Presentation</vt:lpstr>
      <vt:lpstr>What is IMIST AMBO</vt:lpstr>
      <vt:lpstr>PowerPoint Presentation</vt:lpstr>
      <vt:lpstr>PowerPoint Presentation</vt:lpstr>
      <vt:lpstr>Receiving handover: Stable Patient</vt:lpstr>
      <vt:lpstr>Receiving Handover: Stable Patient</vt:lpstr>
      <vt:lpstr>Completing a Patient Care Report Form (PCR)</vt:lpstr>
      <vt:lpstr>National Ambulance Service PCR</vt:lpstr>
      <vt:lpstr>Recording of Data</vt:lpstr>
      <vt:lpstr>Clerical: We Need Your Help</vt:lpstr>
      <vt:lpstr>Clerical: We Need Your Help</vt:lpstr>
      <vt:lpstr>Clerical: We Need Your Help</vt:lpstr>
      <vt:lpstr>Completing a Patient Care Report Form (PCR)</vt:lpstr>
      <vt:lpstr>Completing A NAS PCR Form</vt:lpstr>
      <vt:lpstr>Receiving Handover: Unstable Patient</vt:lpstr>
      <vt:lpstr>Receiving Handover: Unstable Patient</vt:lpstr>
      <vt:lpstr>Receiving Handover: Unstable Patient</vt:lpstr>
      <vt:lpstr>Allocation of Tasks: Clerical</vt:lpstr>
      <vt:lpstr>Allocation of Tasks: Nursing</vt:lpstr>
      <vt:lpstr>Conclusion</vt:lpstr>
      <vt:lpstr>Conclusion</vt:lpstr>
      <vt:lpstr>We Are Now Live</vt:lpstr>
      <vt:lpstr>PowerPoint Presentation</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Ambulance Handover Tool</dc:title>
  <dc:creator>Roy Anderson</dc:creator>
  <cp:lastModifiedBy>Roy Anderson</cp:lastModifiedBy>
  <cp:revision>80</cp:revision>
  <dcterms:created xsi:type="dcterms:W3CDTF">2016-07-18T12:58:23Z</dcterms:created>
  <dcterms:modified xsi:type="dcterms:W3CDTF">2016-07-26T07:18:17Z</dcterms:modified>
</cp:coreProperties>
</file>